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3" r:id="rId3"/>
    <p:sldId id="259" r:id="rId4"/>
    <p:sldId id="272" r:id="rId5"/>
    <p:sldId id="274" r:id="rId6"/>
    <p:sldId id="262" r:id="rId7"/>
    <p:sldId id="263" r:id="rId8"/>
    <p:sldId id="264" r:id="rId9"/>
    <p:sldId id="275" r:id="rId10"/>
    <p:sldId id="265" r:id="rId11"/>
    <p:sldId id="271" r:id="rId12"/>
    <p:sldId id="266" r:id="rId13"/>
  </p:sldIdLst>
  <p:sldSz cx="9144000" cy="5143500" type="screen16x9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92"/>
    <a:srgbClr val="FFFFFF"/>
    <a:srgbClr val="000000"/>
    <a:srgbClr val="C00000"/>
    <a:srgbClr val="0099CC"/>
    <a:srgbClr val="CC0000"/>
    <a:srgbClr val="800000"/>
    <a:srgbClr val="33CCCC"/>
    <a:srgbClr val="008FFA"/>
    <a:srgbClr val="FF86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7CE84F3-28C3-443E-9E96-99CF82512B78}" styleName="Styl ciemny 1 — Ak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Styl pośredni 4 — Ak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A488322-F2BA-4B5B-9748-0D474271808F}" styleName="Styl pośredni 3 — Ak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1613" autoAdjust="0"/>
  </p:normalViewPr>
  <p:slideViewPr>
    <p:cSldViewPr>
      <p:cViewPr>
        <p:scale>
          <a:sx n="66" d="100"/>
          <a:sy n="66" d="100"/>
        </p:scale>
        <p:origin x="-2214" y="-137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845" y="-8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9ADC6-03E8-4682-B834-C881BACAB6D8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FA431-D4C7-49EA-828D-C530FC193495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77DE0-1EF4-4F03-828C-4A27B11836EA}" type="datetimeFigureOut">
              <a:rPr lang="pl-PL" smtClean="0"/>
              <a:pPr/>
              <a:t>2015-12-14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DE2EE-939C-443C-96DA-FCCE440845F7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1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 okresie realizacji Strategii TVP 2012-2015 istotnie zmieniło się zarówno otoczenie zewnętrzne, jak i wewnętrzne uwarunkowania funkcjonowania Telewizji Polskiej. </a:t>
            </a:r>
          </a:p>
          <a:p>
            <a:r>
              <a:rPr lang="pl-PL" sz="11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 najważniejszych zmian zaliczają się fragmentaryzacja, cyfryzacja i konwergencja rynku mediów, a z drugiej strony realizowana restrukturyzacja Spółki.</a:t>
            </a:r>
          </a:p>
          <a:p>
            <a:r>
              <a:rPr lang="pl-PL" sz="11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Telewizja</a:t>
            </a:r>
            <a:r>
              <a:rPr lang="pl-PL" sz="11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Polska realizując strategię 2012 -2015 odpowiedziała aktywnie na wszystkie wyzwania, jakie stanęły przed Spółką w poprzednich latach</a:t>
            </a:r>
            <a:endParaRPr lang="pl-PL" sz="1100" b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None/>
            </a:pPr>
            <a:r>
              <a:rPr lang="pl-PL" sz="1100" b="1" dirty="0" smtClean="0"/>
              <a:t>PO ZMIANIE SYSTEMU FINANSOWANIA</a:t>
            </a:r>
            <a:r>
              <a:rPr lang="pl-PL" sz="1100" b="1" baseline="0" dirty="0" smtClean="0"/>
              <a:t> MOŻLIWE BĘDĄ DO REALIZACJI TAKIE ZADANIA JAK:</a:t>
            </a:r>
            <a:endParaRPr lang="pl-PL" sz="1100" b="1" dirty="0" smtClean="0"/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Zwiększenie liczby emisji premier Teatru Telewizji, w tym </a:t>
            </a:r>
            <a:r>
              <a:rPr lang="pl-PL" sz="1100" i="1" dirty="0" smtClean="0"/>
              <a:t>sceny faktu</a:t>
            </a:r>
            <a:endParaRPr lang="pl-PL" sz="1100" dirty="0" smtClean="0"/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Zwiększenie emisji premierowych audycji dla dzieci i młodzieży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Wzrost liczby emitowanych filmów dokumentalnych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Podniesienie jakości audycji informacyjnych, wprowadzenie dwóch nowych pasm publicystycznych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Produkcję ambitnych seriali budujących tożsamość narodową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Wydłużenie pasm własnych OTV i znaczny wzrost czasu trwania emisji premierowych na antenach lokalnych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Skokowy wzrost premier w TVP Kultura i TVP Historia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Znaczna redukcja czasu emisji reklam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Zmiana struktury programowej anten głównych poprzez zwiększenie udziału wartościowych treści oraz audycji programowych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100" dirty="0" smtClean="0"/>
              <a:t>Realizacja optymalnego poziomu inwestycji technologicznych i modernizacja TVP (łącznie z OTV) niemożliwa przy obecnym poziomie finansowania</a:t>
            </a:r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None/>
            </a:pPr>
            <a:endParaRPr lang="pl-PL" sz="1100" dirty="0" smtClean="0"/>
          </a:p>
          <a:p>
            <a:pPr marL="180975" indent="-180975" algn="just"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Font typeface="Arial" pitchFamily="34" charset="0"/>
              <a:buNone/>
            </a:pPr>
            <a:r>
              <a:rPr lang="pl-PL" sz="1100" dirty="0" smtClean="0"/>
              <a:t>BEZ</a:t>
            </a:r>
            <a:r>
              <a:rPr lang="pl-PL" sz="1100" baseline="0" dirty="0" smtClean="0"/>
              <a:t> ZMIANY SYSTEMU FINANSOWANIA nie będzie możliwa realizacja misji publicznej na poziomie, na jakim pozwala potencjał twórczy Telewizji Polskiej</a:t>
            </a:r>
            <a:endParaRPr lang="pl-PL" sz="11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0" dirty="0" smtClean="0"/>
              <a:t>Misja Telewizji Polskiej, zgodna z ustawową misją mediów publicznych,</a:t>
            </a:r>
            <a:r>
              <a:rPr lang="pl-PL" sz="1100" b="0" baseline="0" dirty="0" smtClean="0"/>
              <a:t> pozwala odróżnić się od mediów komercyjnych</a:t>
            </a:r>
            <a:endParaRPr lang="pl-PL" sz="1100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100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0" dirty="0" smtClean="0"/>
              <a:t>Strategia Spółki</a:t>
            </a:r>
            <a:r>
              <a:rPr lang="pl-PL" sz="1100" b="0" baseline="0" dirty="0" smtClean="0"/>
              <a:t> 2015 – 2020 jest </a:t>
            </a:r>
            <a:r>
              <a:rPr lang="pl-PL" sz="1100" b="0" dirty="0" smtClean="0"/>
              <a:t>zbiorem konkretnych, mierzalnych celów i działań prowadzących do przywrócenia fundamentalnej roli misji publicznej.</a:t>
            </a:r>
          </a:p>
          <a:p>
            <a:endParaRPr lang="pl-PL" sz="1100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0" dirty="0" smtClean="0"/>
              <a:t>Wizja Telewizji Polskiej na 2020 </a:t>
            </a:r>
            <a:r>
              <a:rPr lang="pl-PL" b="0" dirty="0" err="1" smtClean="0"/>
              <a:t>r</a:t>
            </a:r>
            <a:r>
              <a:rPr lang="pl-PL" b="0" dirty="0" smtClean="0"/>
              <a:t>. sformułowana</a:t>
            </a:r>
            <a:r>
              <a:rPr lang="pl-PL" b="0" baseline="0" dirty="0" smtClean="0"/>
              <a:t> jest przez 5 filarów:</a:t>
            </a:r>
          </a:p>
          <a:p>
            <a:endParaRPr lang="pl-PL" b="0" baseline="0" dirty="0" smtClean="0"/>
          </a:p>
          <a:p>
            <a:r>
              <a:rPr lang="pl-PL" b="0" baseline="0" dirty="0" smtClean="0"/>
              <a:t>Edukacja</a:t>
            </a:r>
          </a:p>
          <a:p>
            <a:r>
              <a:rPr lang="pl-PL" b="0" baseline="0" dirty="0" smtClean="0"/>
              <a:t>Debata publiczna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Język polski i wartości dziedzictwa narodowego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Nowe media 3.0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Przyjazna Telewizja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0" dirty="0" smtClean="0"/>
              <a:t>Orientacja organizacji wokół misji nadawcy publicznego i powinności programowych stanie się motorem napędowym działalności, rozwoju i transformacji TVP.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0" dirty="0" smtClean="0"/>
              <a:t>Działalność programowa jako</a:t>
            </a:r>
            <a:r>
              <a:rPr lang="pl-PL" sz="1100" b="0" baseline="0" dirty="0" smtClean="0"/>
              <a:t> </a:t>
            </a:r>
            <a:r>
              <a:rPr lang="pl-PL" sz="1100" b="0" dirty="0" smtClean="0"/>
              <a:t>nadrzędny cel Telewizji Polskiej pociąga za sobą także istotą rolę wszystkich pozostałych obszarów, niezbędnych do funkcjonowania nowoczesnego nadawcy 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100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0" dirty="0" smtClean="0"/>
              <a:t>Cele</a:t>
            </a:r>
            <a:r>
              <a:rPr lang="pl-PL" sz="1100" b="0" baseline="0" dirty="0" smtClean="0"/>
              <a:t> strategiczne TVP w nadchodzącej perspektywie w poszczególnych obszarach</a:t>
            </a:r>
            <a:endParaRPr lang="pl-PL" sz="1100" b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1100" b="0" dirty="0" smtClean="0"/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TECHNOLOGIE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Stworzenie nowoczesnego zaplecza technologicznego, zapewniającego warunki działalności i rozwoju Telewizji Polskiej (wraz z jej Oddziałami Terenowymi) w dobie cyfryzacji i konwergencji mediów 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100" b="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endParaRP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PROGRAM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Osiągnięcie strategicznej przewagi programowej poprzez profesjonalną, nowoczesną i odpowiedzialną realizację misji publicznej w oparciu o potencjał produkcyjny i twórczy TVP, w miejsce szkodliwej rywalizacji z nadawcami komercyjnymi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100" b="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endParaRP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KOMUNIKACJA i PROMOCJA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Poprawa wizerunku i zaufania społecznego TVP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100" b="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endParaRP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EKONOMIA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Utrzymanie stabilnego stanu finansów TVP S.A., przy maksymalnych możliwych inwestycjach w program i technologię, dzięki dążeniu do zrównoważenia finansowania publicznego i komercyjnego oraz dalszej optymalizacji bazy kosztowej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100" b="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endParaRP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KANAŁY DYSTRYBUCJI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Rozwój nowoczesnych kanałów dystrybucji, formatów treści oraz usług dodanych zgodnych z wizją nowych mediów 3.0., przy  utrzymaniu wiodącej roli telewizji linearnej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pl-PL" sz="1100" b="0" kern="1200" dirty="0" smtClean="0">
              <a:solidFill>
                <a:sysClr val="window" lastClr="FFFFFF"/>
              </a:solidFill>
              <a:latin typeface="+mn-lt"/>
              <a:ea typeface="+mn-ea"/>
              <a:cs typeface="+mn-cs"/>
            </a:endParaRP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ORGANIZACJA</a:t>
            </a:r>
          </a:p>
          <a:p>
            <a:pPr lvl="0" algn="l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100" b="0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Transformacja otoczenia zarządczego, infrastruktury i kultury korporacyjnej, w kierunku profesjonalnej, zorientowanej na cele, kreatywnej i otwartej na rozwój organizacji, skupionej wokół misji i powinności programowych TVP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pl-PL" sz="1100" b="0" dirty="0" smtClean="0"/>
              <a:t>Cel</a:t>
            </a:r>
            <a:r>
              <a:rPr lang="pl-PL" sz="1100" b="0" baseline="0" dirty="0" smtClean="0"/>
              <a:t> programowy jest realizowany w 5 filarach stanowiących Wizję TVP SA 2020</a:t>
            </a:r>
          </a:p>
          <a:p>
            <a:endParaRPr lang="pl-PL" sz="1100" b="0" baseline="0" dirty="0" smtClean="0"/>
          </a:p>
          <a:p>
            <a:pPr marL="88900" lvl="0" indent="-88900" algn="just">
              <a:buFont typeface="Arial" pitchFamily="34" charset="0"/>
              <a:buNone/>
            </a:pPr>
            <a:r>
              <a:rPr lang="pl-PL" sz="1100" b="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EDUKACJA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Skupienie długofalowych inwestycji programowych na serialach współczesnych, w tym odbudowa serialu dla dzieci i młodzieży, familijnych, historycznych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- nawiązujących także do rocznic  takich jak 100-lecie odzyskania Niepodległości, budujących tożsamość narodową i wykorzystujących polskie biografie.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Wypracowanie i wdrożenie nowej formuły realizacyjno-scenariuszowej Teatru Telewizji.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Stworzenie nowej formuły teatru faktu.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zespołu dziennikarstwa śledczego.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Rozwinięcie „polskiej szkoły reportażu i dokumentu”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 poprzez relacje mistrz-uczeń, debiuty, cykle reporterskie i seriale dokumentalne. Stworzenie zespołu dziennikarstwa śledczego.</a:t>
            </a:r>
          </a:p>
          <a:p>
            <a:endParaRPr lang="pl-PL" sz="1100" b="0" dirty="0" smtClean="0"/>
          </a:p>
          <a:p>
            <a:r>
              <a:rPr lang="pl-PL" sz="1100" b="0" dirty="0" smtClean="0"/>
              <a:t>DEBATA PUBLICZNA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Wiodąca pozycja programów informacyjnych na rynku mediów,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wyznaczanie standardów warsztatowych i etycznych, rozwinięcie informacji źródłowej,  wnikliwość opinii, wykorzystanie potencjału ekspertów.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Wyłączność produkcji własnej w informacji i publicystyce.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Tworzenie własnych formatów służących edukacji obywatelskiej, ekonomicznej i publicystyce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w tym debatom i wymianie poglądów.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Reanimacja programów telewizji regionalnych poprzez stworzenie formatów programów informacyjnych, publicystycznych oraz reportażu.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Tworzenie regionalnych centrów medialnych związanych z regionalnymi środowiskami twórczymi i organizacjami niezależnymi.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Dywersyfikacja źródeł pozyskiwania audycji od producentów zewnętrznych.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endParaRPr lang="pl-PL" sz="1100" b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Język polski i wartości dziedzictwa narodowego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Podnoszenie standardów językowych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i „nowego” języka używanego na antenie.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Wzmocnienie oferty programowej TVP Kultura i TVP Historia.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Cyfryzacja zasobów archiwalnych, rozszerzająca ofertę programową (uwzględniająca możliwości wykorzystania środków unijnych). 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Dostęp publiczny do części archiwum.</a:t>
            </a:r>
          </a:p>
          <a:p>
            <a:endParaRPr lang="pl-PL" sz="11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Nowe media 3.0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kreatywnej koncepcji wykorzystania Internetu  do nowoczesnej i kreatywnej edukacji dzieci i młodych widzów.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nowego internetowego playera TVP,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umożliwiającego widzom dostęp </a:t>
            </a:r>
            <a:r>
              <a:rPr lang="pl-PL" sz="11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online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do wszystkich programów wyemitowanych w ciągu ostatnich dni na antenach TVP (nieodpłatnie, w ramach opłaty abonamentowej).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Produkcja seriali i innych audycji do Internetu.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endParaRPr lang="pl-PL" sz="11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Przyjazna Telewizja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Sprofilowanie i właściwe pozycjonowanie anten TVP.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Odbudowa zdolności produkcyjnych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(seriale, rozrywka).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Zapewnienie widzom dostępu do dyscyplin sportowych, w których Polacy odnoszą sukcesy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w tym wielkich widowisk, obudowanie sportu sferą kulturowo-artystyczną (sport jako przeżycie,  dramat, sukces). 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Podjęcie produkcji  filmów telewizyjnych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(45-50 min.), umożliwienie w tych ramach debiutu młodym twórcom.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 Biura Kontaktów z Widzami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i powołanie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Rzecznika Praw Widzów.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Powstanie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Funduszu Rozwoju Programowego.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Zintegrowane zarządzanie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cross-promocją.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Utworzenie, obok redakcji, jednorodnego miejsca podejmowania głównych decyzji programowych 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oraz utworzenie stanowiska naczelnego reżysera i scenografa.</a:t>
            </a:r>
            <a:endParaRPr lang="pl-PL" sz="1100" dirty="0" smtClean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88900" lvl="0" indent="-88900" algn="just">
              <a:buFont typeface="Arial" pitchFamily="34" charset="0"/>
              <a:buNone/>
            </a:pPr>
            <a:r>
              <a:rPr lang="pl-PL" sz="1100" b="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EDUKACJA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Skupienie długofalowych inwestycji programowych na serialach współczesnych, w tym odbudowa serialu dla dzieci i młodzieży, familijnych, historycznych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- nawiązujących także do rocznic  takich jak 100-lecie odzyskania Niepodległości, budujących tożsamość narodową i wykorzystujących polskie biografie.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Wypracowanie i wdrożenie nowej formuły realizacyjno-scenariuszowej Teatru Telewizji.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Stworzenie nowej formuły teatru faktu.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zespołu dziennikarstwa śledczego.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Rozwinięcie „polskiej szkoły reportażu i dokumentu”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 poprzez relacje mistrz-uczeń, debiuty, cykle reporterskie i seriale dokumentalne. Stworzenie zespołu dziennikarstwa śledczego.</a:t>
            </a:r>
          </a:p>
          <a:p>
            <a:endParaRPr lang="pl-PL" sz="1100" b="0" dirty="0" smtClean="0"/>
          </a:p>
          <a:p>
            <a:r>
              <a:rPr lang="pl-PL" sz="1100" b="0" dirty="0" smtClean="0"/>
              <a:t>DEBATA PUBLICZNA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Wiodąca pozycja programów informacyjnych na rynku mediów,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wyznaczanie standardów warsztatowych i etycznych, rozwinięcie informacji źródłowej,  wnikliwość opinii, wykorzystanie potencjału ekspertów.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Wyłączność produkcji własnej w informacji i publicystyce.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Tworzenie własnych formatów służących edukacji obywatelskiej, ekonomicznej i publicystyce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w tym debatom i wymianie poglądów.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Reanimacja programów telewizji regionalnych poprzez stworzenie formatów programów informacyjnych, publicystycznych oraz reportażu.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Tworzenie regionalnych centrów medialnych związanych z regionalnymi środowiskami twórczymi i organizacjami niezależnymi.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Dywersyfikacja źródeł pozyskiwania audycji od producentów zewnętrznych.</a:t>
            </a:r>
            <a:endParaRPr lang="pl-PL" sz="1100" b="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Język polski i wartości dziedzictwa narodowego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Podnoszenie standardów językowych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i „nowego” języka używanego na antenie.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Wzmocnienie oferty programowej TVP Kultura i TVP Historia.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Cyfryzacja zasobów archiwalnych, rozszerzająca ofertę programową (uwzględniająca możliwości wykorzystania środków unijnych). 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Dostęp publiczny do części archiwum.</a:t>
            </a:r>
          </a:p>
          <a:p>
            <a:endParaRPr lang="pl-PL" sz="11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Nowe media 3.0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kreatywnej koncepcji wykorzystania Internetu  do nowoczesnej i kreatywnej edukacji dzieci i młodych widzów.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nowego internetowego playera TVP,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umożliwiającego widzom dostęp </a:t>
            </a:r>
            <a:r>
              <a:rPr lang="pl-PL" sz="1100" dirty="0" err="1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online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do wszystkich programów wyemitowanych w ciągu ostatnich dni na antenach TVP (nieodpłatnie, w ramach opłaty abonamentowej).</a:t>
            </a:r>
          </a:p>
          <a:p>
            <a:pPr marL="88900" lvl="0" indent="-88900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Produkcja seriali i innych audycji do Internetu.</a:t>
            </a:r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100" b="1" kern="1200" dirty="0" smtClean="0">
                <a:solidFill>
                  <a:sysClr val="window" lastClr="FFFFFF"/>
                </a:solidFill>
                <a:latin typeface="+mn-lt"/>
                <a:ea typeface="+mn-ea"/>
                <a:cs typeface="+mn-cs"/>
              </a:rPr>
              <a:t>Przyjazna Telewizja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Sprofilowanie i właściwe pozycjonowanie anten TVP.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Odbudowa zdolności produkcyjnych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(seriale, rozrywka).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Zapewnienie widzom dostępu do dyscyplin sportowych, w których Polacy odnoszą sukcesy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w tym wielkich widowisk, obudowanie sportu sferą kulturowo-artystyczną (sport jako przeżycie,  dramat, sukces). 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Podjęcie produkcji  filmów telewizyjnych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(45-50 min.), umożliwienie w tych ramach debiutu młodym twórcom.</a:t>
            </a: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 Biura Kontaktów z Widzami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i powołanie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Rzecznika Praw Widzów.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Powstanie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Funduszu Rozwoju Programowego.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Zintegrowane zarządzanie </a:t>
            </a: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cross-promocją.</a:t>
            </a:r>
            <a:endParaRPr lang="pl-PL" sz="11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buFont typeface="Arial" pitchFamily="34" charset="0"/>
              <a:buChar char="•"/>
            </a:pPr>
            <a:r>
              <a:rPr lang="pl-PL" sz="11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Utworzenie, obok redakcji, jednorodnego miejsca podejmowania głównych decyzji programowych </a:t>
            </a:r>
            <a:r>
              <a:rPr lang="pl-PL" sz="11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oraz utworzenie stanowiska naczelnego reżysera i scenografa.</a:t>
            </a:r>
            <a:endParaRPr lang="pl-PL" sz="11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Strategia</a:t>
            </a:r>
            <a:r>
              <a:rPr lang="pl-PL" baseline="0" dirty="0" smtClean="0"/>
              <a:t> 2015 – 2020 wyznacza cele w poszczególnych obszarach zarządczych – wspierających program i umożliwiających realizację celów programowych.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E2EE-939C-443C-96DA-FCCE440845F7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 15"/>
          <p:cNvGrpSpPr/>
          <p:nvPr userDrawn="1"/>
        </p:nvGrpSpPr>
        <p:grpSpPr>
          <a:xfrm>
            <a:off x="0" y="-13500"/>
            <a:ext cx="9144000" cy="5157000"/>
            <a:chOff x="0" y="-9000"/>
            <a:chExt cx="9144000" cy="6876000"/>
          </a:xfrm>
        </p:grpSpPr>
        <p:sp>
          <p:nvSpPr>
            <p:cNvPr id="7" name="Rectangle 2"/>
            <p:cNvSpPr>
              <a:spLocks noChangeArrowheads="1"/>
            </p:cNvSpPr>
            <p:nvPr userDrawn="1"/>
          </p:nvSpPr>
          <p:spPr bwMode="auto">
            <a:xfrm>
              <a:off x="0" y="-9000"/>
              <a:ext cx="9144000" cy="6876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0" name="Rectangle 2"/>
            <p:cNvSpPr>
              <a:spLocks noChangeArrowheads="1"/>
            </p:cNvSpPr>
            <p:nvPr userDrawn="1"/>
          </p:nvSpPr>
          <p:spPr bwMode="auto">
            <a:xfrm>
              <a:off x="0" y="5838267"/>
              <a:ext cx="9144000" cy="633069"/>
            </a:xfrm>
            <a:prstGeom prst="rect">
              <a:avLst/>
            </a:prstGeom>
            <a:gradFill flip="none" rotWithShape="1">
              <a:gsLst>
                <a:gs pos="26000">
                  <a:srgbClr val="1F497D"/>
                </a:gs>
                <a:gs pos="50000">
                  <a:schemeClr val="tx1">
                    <a:lumMod val="75000"/>
                    <a:lumOff val="25000"/>
                  </a:schemeClr>
                </a:gs>
                <a:gs pos="100000">
                  <a:schemeClr val="tx1">
                    <a:lumMod val="50000"/>
                    <a:lumOff val="50000"/>
                    <a:alpha val="80000"/>
                  </a:schemeClr>
                </a:gs>
              </a:gsLst>
              <a:lin ang="19800000" scaled="0"/>
              <a:tileRect/>
            </a:gradFill>
            <a:ln w="3175">
              <a:noFill/>
              <a:miter lim="800000"/>
              <a:headEnd/>
              <a:tailEnd/>
            </a:ln>
            <a:effectLst/>
            <a:scene3d>
              <a:camera prst="orthographicFront"/>
              <a:lightRig rig="threePt" dir="t"/>
            </a:scene3d>
            <a:sp3d contourW="12700">
              <a:bevelT w="57150" h="57150"/>
              <a:bevelB w="38100" h="38100"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ts val="15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l-PL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B838F-387E-481E-98F1-07AE270F62E9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s.</a:t>
            </a:r>
            <a:fld id="{4DF08F77-6E9F-45D8-B0C2-78415B5732AC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3" name="Prostokąt 12"/>
          <p:cNvSpPr/>
          <p:nvPr userDrawn="1"/>
        </p:nvSpPr>
        <p:spPr>
          <a:xfrm>
            <a:off x="467544" y="789552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cap="small" dirty="0" smtClean="0">
                <a:solidFill>
                  <a:schemeClr val="bg1"/>
                </a:solidFill>
              </a:rPr>
              <a:t>Tytuł</a:t>
            </a:r>
          </a:p>
        </p:txBody>
      </p:sp>
      <p:pic>
        <p:nvPicPr>
          <p:cNvPr id="22" name="Picture 3" descr="C:\Users\p28491\Desktop\TVP_BPiK_inwersyjne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38468F"/>
              </a:clrFrom>
              <a:clrTo>
                <a:srgbClr val="38468F">
                  <a:alpha val="0"/>
                </a:srgbClr>
              </a:clrTo>
            </a:clrChange>
          </a:blip>
          <a:srcRect l="15712" t="14175" r="16443" b="29891"/>
          <a:stretch>
            <a:fillRect/>
          </a:stretch>
        </p:blipFill>
        <p:spPr bwMode="auto">
          <a:xfrm>
            <a:off x="3996000" y="4407990"/>
            <a:ext cx="1152000" cy="468016"/>
          </a:xfrm>
          <a:prstGeom prst="rect">
            <a:avLst/>
          </a:prstGeom>
          <a:noFill/>
        </p:spPr>
      </p:pic>
      <p:sp>
        <p:nvSpPr>
          <p:cNvPr id="63" name="Rectangle 2"/>
          <p:cNvSpPr>
            <a:spLocks noChangeArrowheads="1"/>
          </p:cNvSpPr>
          <p:nvPr userDrawn="1"/>
        </p:nvSpPr>
        <p:spPr bwMode="auto">
          <a:xfrm>
            <a:off x="0" y="357504"/>
            <a:ext cx="9144000" cy="1080120"/>
          </a:xfrm>
          <a:prstGeom prst="rect">
            <a:avLst/>
          </a:prstGeom>
          <a:gradFill flip="none" rotWithShape="1">
            <a:gsLst>
              <a:gs pos="26000">
                <a:srgbClr val="1F497D"/>
              </a:gs>
              <a:gs pos="50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50000"/>
                  <a:lumOff val="50000"/>
                  <a:alpha val="80000"/>
                </a:schemeClr>
              </a:gs>
            </a:gsLst>
            <a:lin ang="19800000" scaled="0"/>
            <a:tileRect/>
          </a:gradFill>
          <a:ln w="3175">
            <a:solidFill>
              <a:srgbClr val="1F497D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12700">
            <a:bevelT w="57150" h="57150"/>
            <a:bevelB w="381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4" descr="dreamstime_1791587.jpg"/>
          <p:cNvPicPr>
            <a:picLocks noChangeAspect="1"/>
          </p:cNvPicPr>
          <p:nvPr userDrawn="1"/>
        </p:nvPicPr>
        <p:blipFill>
          <a:blip r:embed="rId3" cstate="print"/>
          <a:srcRect r="28696"/>
          <a:stretch>
            <a:fillRect/>
          </a:stretch>
        </p:blipFill>
        <p:spPr bwMode="auto">
          <a:xfrm>
            <a:off x="5364088" y="1635646"/>
            <a:ext cx="3753490" cy="265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3E7F2-3681-459A-9ABB-2F48037A2284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E19AD-2040-4F74-A48B-9D886F43A839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141480"/>
            <a:ext cx="7704856" cy="540060"/>
          </a:xfrm>
        </p:spPr>
        <p:txBody>
          <a:bodyPr lIns="72000" tIns="0" rIns="36000" bIns="0">
            <a:normAutofit/>
          </a:bodyPr>
          <a:lstStyle>
            <a:lvl1pPr algn="l">
              <a:lnSpc>
                <a:spcPct val="90000"/>
              </a:lnSpc>
              <a:defRPr sz="3200">
                <a:latin typeface="+mn-lt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buClr>
                <a:srgbClr val="245795"/>
              </a:buClr>
              <a:defRPr sz="2800">
                <a:solidFill>
                  <a:schemeClr val="tx2"/>
                </a:solidFill>
              </a:defRPr>
            </a:lvl1pPr>
            <a:lvl2pPr>
              <a:buClr>
                <a:srgbClr val="245795"/>
              </a:buClr>
              <a:defRPr sz="2400">
                <a:solidFill>
                  <a:schemeClr val="tx2"/>
                </a:solidFill>
              </a:defRPr>
            </a:lvl2pPr>
            <a:lvl3pPr>
              <a:buClr>
                <a:srgbClr val="245795"/>
              </a:buClr>
              <a:buFont typeface="Calibri" pitchFamily="34" charset="0"/>
              <a:buChar char="–"/>
              <a:defRPr sz="2000">
                <a:solidFill>
                  <a:schemeClr val="tx2"/>
                </a:solidFill>
              </a:defRPr>
            </a:lvl3pPr>
            <a:lvl4pPr>
              <a:buClr>
                <a:srgbClr val="245795"/>
              </a:buClr>
              <a:buFont typeface="Calibri" pitchFamily="34" charset="0"/>
              <a:buChar char="–"/>
              <a:defRPr sz="1800">
                <a:solidFill>
                  <a:schemeClr val="tx2"/>
                </a:solidFill>
              </a:defRPr>
            </a:lvl4pPr>
            <a:lvl5pPr>
              <a:buClr>
                <a:srgbClr val="245795"/>
              </a:buClr>
              <a:buFont typeface="Calibri" pitchFamily="34" charset="0"/>
              <a:buChar char="–"/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5F403-D5E7-4314-9772-8560CB5CE486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7" name="Symbol zastępczy numeru slajdu 5"/>
          <p:cNvSpPr txBox="1">
            <a:spLocks/>
          </p:cNvSpPr>
          <p:nvPr userDrawn="1"/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DF08F77-6E9F-45D8-B0C2-78415B5732AC}" type="slidenum">
              <a:rPr kumimoji="0" lang="pl-PL" sz="12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kumimoji="0" lang="pl-PL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l-PL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0" y="4803998"/>
            <a:ext cx="2133600" cy="195486"/>
          </a:xfrm>
        </p:spPr>
        <p:txBody>
          <a:bodyPr/>
          <a:lstStyle/>
          <a:p>
            <a:fld id="{594C9440-04F1-4089-8746-B6FE5C4C4B61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F42692CD-AAF1-4FA1-9AFF-1AB189507FA4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4C78C585-33F2-46C3-BF1D-D55DB1AB24A5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15518633-1E99-4855-A861-65D7C348D3D7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B83314A6-2A61-42A3-8E5C-BBDEA1B281F9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FD8A036E-EFFA-48DA-B307-F434BF69982F}" type="datetime1">
              <a:rPr lang="pl-PL" smtClean="0"/>
              <a:pPr/>
              <a:t>2015-12-14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0" y="4824536"/>
            <a:ext cx="2133600" cy="195486"/>
          </a:xfrm>
        </p:spPr>
        <p:txBody>
          <a:bodyPr/>
          <a:lstStyle/>
          <a:p>
            <a:fld id="{7EF0A514-A0A9-4366-B420-BF7647948694}" type="datetime1">
              <a:rPr lang="pl-PL" smtClean="0"/>
              <a:pPr/>
              <a:t>2015-12-14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2123728" y="4824536"/>
            <a:ext cx="4968552" cy="195486"/>
          </a:xfrm>
          <a:prstGeom prst="rect">
            <a:avLst/>
          </a:prstGeom>
        </p:spPr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740352" y="4876006"/>
            <a:ext cx="1296144" cy="216024"/>
          </a:xfrm>
          <a:prstGeom prst="rect">
            <a:avLst/>
          </a:prstGeom>
        </p:spPr>
        <p:txBody>
          <a:bodyPr/>
          <a:lstStyle/>
          <a:p>
            <a:fld id="{4DF08F77-6E9F-45D8-B0C2-78415B5732A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5400" y="87474"/>
            <a:ext cx="9133200" cy="668112"/>
          </a:xfrm>
          <a:prstGeom prst="rect">
            <a:avLst/>
          </a:prstGeom>
          <a:gradFill flip="none" rotWithShape="1">
            <a:gsLst>
              <a:gs pos="31000">
                <a:srgbClr val="1F497D"/>
              </a:gs>
              <a:gs pos="50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50000"/>
                  <a:lumOff val="50000"/>
                  <a:alpha val="80000"/>
                </a:schemeClr>
              </a:gs>
            </a:gsLst>
            <a:lin ang="2700000" scaled="1"/>
            <a:tileRect/>
          </a:gradFill>
          <a:ln w="317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12700">
            <a:bevelT w="57150" h="57150"/>
            <a:bevelB w="38100" h="381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Picture 13" descr="tło-pp-TVP-białe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69722" y="1484880"/>
            <a:ext cx="5004556" cy="28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115616" y="161520"/>
            <a:ext cx="7776864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pic>
        <p:nvPicPr>
          <p:cNvPr id="13" name="Picture 13" descr="tło-pp-TVP-białe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069722" y="1484880"/>
            <a:ext cx="5004556" cy="281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0" y="4876006"/>
            <a:ext cx="2133600" cy="1954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443BDD2-A757-4C30-8C6B-B08B080A71B3}" type="datetime1">
              <a:rPr lang="pl-PL" smtClean="0"/>
              <a:pPr/>
              <a:t>2015-12-14</a:t>
            </a:fld>
            <a:endParaRPr lang="pl-PL" dirty="0"/>
          </a:p>
        </p:txBody>
      </p:sp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8388424" y="4876006"/>
            <a:ext cx="756000" cy="252000"/>
          </a:xfrm>
          <a:prstGeom prst="rect">
            <a:avLst/>
          </a:prstGeom>
          <a:gradFill flip="none" rotWithShape="1">
            <a:gsLst>
              <a:gs pos="26000">
                <a:srgbClr val="1F497D"/>
              </a:gs>
              <a:gs pos="50000">
                <a:schemeClr val="tx1">
                  <a:lumMod val="75000"/>
                  <a:lumOff val="2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9800000" scaled="0"/>
            <a:tileRect/>
          </a:gradFill>
          <a:ln w="317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contourW="12700">
            <a:bevelT w="31750" h="31750"/>
            <a:bevelB w="25400" h="254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ts val="15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1520" y="1005576"/>
            <a:ext cx="8640960" cy="3834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pic>
        <p:nvPicPr>
          <p:cNvPr id="19" name="Picture 3" descr="C:\Users\p28491\Desktop\Prezentacje\Grafika\Bez nazwy-3.gif"/>
          <p:cNvPicPr>
            <a:picLocks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-252538" y="195485"/>
            <a:ext cx="1620000" cy="504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Calibri" pitchFamily="34" charset="0"/>
        <a:buChar char="–"/>
        <a:defRPr sz="32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alibri" pitchFamily="34" charset="0"/>
        <a:buChar char="–"/>
        <a:defRPr sz="28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–"/>
        <a:defRPr sz="24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alibri" pitchFamily="34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Calibri" pitchFamily="34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/>
          <p:cNvSpPr txBox="1"/>
          <p:nvPr/>
        </p:nvSpPr>
        <p:spPr>
          <a:xfrm>
            <a:off x="467544" y="573528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600" b="1" dirty="0" smtClean="0">
                <a:solidFill>
                  <a:schemeClr val="bg1"/>
                </a:solidFill>
              </a:rPr>
              <a:t>Strategia Spółki TVP S.A. 2016-2020</a:t>
            </a:r>
            <a:r>
              <a:rPr lang="pl-PL" sz="3600" dirty="0" smtClean="0">
                <a:solidFill>
                  <a:schemeClr val="bg1"/>
                </a:solidFill>
              </a:rPr>
              <a:t> </a:t>
            </a:r>
            <a:endParaRPr lang="pl-PL" sz="3600" dirty="0">
              <a:solidFill>
                <a:schemeClr val="bg1"/>
              </a:solidFill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611560" y="3921900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grudzień 2015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Obszary zarządcze</a:t>
            </a:r>
            <a:endParaRPr lang="pl-PL" dirty="0"/>
          </a:p>
        </p:txBody>
      </p:sp>
      <p:sp>
        <p:nvSpPr>
          <p:cNvPr id="32" name="Strzałka kolista 31"/>
          <p:cNvSpPr/>
          <p:nvPr/>
        </p:nvSpPr>
        <p:spPr>
          <a:xfrm>
            <a:off x="793792" y="915566"/>
            <a:ext cx="3956046" cy="4011910"/>
          </a:xfrm>
          <a:prstGeom prst="circularArrow">
            <a:avLst>
              <a:gd name="adj1" fmla="val 5544"/>
              <a:gd name="adj2" fmla="val 330680"/>
              <a:gd name="adj3" fmla="val 14784953"/>
              <a:gd name="adj4" fmla="val 16797611"/>
              <a:gd name="adj5" fmla="val 5757"/>
            </a:avLst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4" name="Grupa 3"/>
          <p:cNvGrpSpPr/>
          <p:nvPr/>
        </p:nvGrpSpPr>
        <p:grpSpPr>
          <a:xfrm>
            <a:off x="2271017" y="952787"/>
            <a:ext cx="1004222" cy="509201"/>
            <a:chOff x="2786247" y="897"/>
            <a:chExt cx="933502" cy="466751"/>
          </a:xfrm>
        </p:grpSpPr>
        <p:sp>
          <p:nvSpPr>
            <p:cNvPr id="6" name="Prostokąt zaokrąglony 5"/>
            <p:cNvSpPr/>
            <p:nvPr/>
          </p:nvSpPr>
          <p:spPr>
            <a:xfrm>
              <a:off x="2786247" y="897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2809032" y="23682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Produkcja</a:t>
              </a:r>
            </a:p>
          </p:txBody>
        </p:sp>
      </p:grpSp>
      <p:grpSp>
        <p:nvGrpSpPr>
          <p:cNvPr id="8" name="Grupa 7"/>
          <p:cNvGrpSpPr/>
          <p:nvPr/>
        </p:nvGrpSpPr>
        <p:grpSpPr>
          <a:xfrm>
            <a:off x="879479" y="1424128"/>
            <a:ext cx="1044000" cy="540000"/>
            <a:chOff x="1484034" y="447841"/>
            <a:chExt cx="933502" cy="466751"/>
          </a:xfrm>
        </p:grpSpPr>
        <p:sp>
          <p:nvSpPr>
            <p:cNvPr id="9" name="Prostokąt zaokrąglony 8"/>
            <p:cNvSpPr/>
            <p:nvPr/>
          </p:nvSpPr>
          <p:spPr>
            <a:xfrm>
              <a:off x="1484034" y="447841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0" name="Prostokąt 9"/>
            <p:cNvSpPr/>
            <p:nvPr/>
          </p:nvSpPr>
          <p:spPr>
            <a:xfrm>
              <a:off x="1506819" y="470626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Kapitał ludzki</a:t>
              </a:r>
            </a:p>
          </p:txBody>
        </p:sp>
      </p:grpSp>
      <p:grpSp>
        <p:nvGrpSpPr>
          <p:cNvPr id="11" name="Grupa 10"/>
          <p:cNvGrpSpPr/>
          <p:nvPr/>
        </p:nvGrpSpPr>
        <p:grpSpPr>
          <a:xfrm>
            <a:off x="179512" y="2564625"/>
            <a:ext cx="1193608" cy="509201"/>
            <a:chOff x="1080121" y="1433155"/>
            <a:chExt cx="1109551" cy="466751"/>
          </a:xfrm>
        </p:grpSpPr>
        <p:sp>
          <p:nvSpPr>
            <p:cNvPr id="12" name="Prostokąt zaokrąglony 11"/>
            <p:cNvSpPr/>
            <p:nvPr/>
          </p:nvSpPr>
          <p:spPr>
            <a:xfrm>
              <a:off x="1080121" y="1433155"/>
              <a:ext cx="1109551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Prostokąt 12"/>
            <p:cNvSpPr/>
            <p:nvPr/>
          </p:nvSpPr>
          <p:spPr>
            <a:xfrm>
              <a:off x="1102906" y="1455940"/>
              <a:ext cx="1063981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Organizacja</a:t>
              </a:r>
            </a:p>
          </p:txBody>
        </p:sp>
      </p:grpSp>
      <p:grpSp>
        <p:nvGrpSpPr>
          <p:cNvPr id="14" name="Grupa 13"/>
          <p:cNvGrpSpPr/>
          <p:nvPr/>
        </p:nvGrpSpPr>
        <p:grpSpPr>
          <a:xfrm>
            <a:off x="2273816" y="4409296"/>
            <a:ext cx="1004222" cy="509201"/>
            <a:chOff x="2822357" y="3043330"/>
            <a:chExt cx="933502" cy="466751"/>
          </a:xfrm>
        </p:grpSpPr>
        <p:sp>
          <p:nvSpPr>
            <p:cNvPr id="15" name="Prostokąt zaokrąglony 14"/>
            <p:cNvSpPr/>
            <p:nvPr/>
          </p:nvSpPr>
          <p:spPr>
            <a:xfrm>
              <a:off x="2822357" y="3043330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6" name="Prostokąt 15"/>
            <p:cNvSpPr/>
            <p:nvPr/>
          </p:nvSpPr>
          <p:spPr>
            <a:xfrm>
              <a:off x="2845142" y="3066115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Finanse</a:t>
              </a:r>
            </a:p>
          </p:txBody>
        </p:sp>
      </p:grpSp>
      <p:grpSp>
        <p:nvGrpSpPr>
          <p:cNvPr id="17" name="Grupa 16"/>
          <p:cNvGrpSpPr/>
          <p:nvPr/>
        </p:nvGrpSpPr>
        <p:grpSpPr>
          <a:xfrm>
            <a:off x="802016" y="3742981"/>
            <a:ext cx="1004222" cy="509201"/>
            <a:chOff x="1633612" y="2562558"/>
            <a:chExt cx="933502" cy="466751"/>
          </a:xfrm>
        </p:grpSpPr>
        <p:sp>
          <p:nvSpPr>
            <p:cNvPr id="18" name="Prostokąt zaokrąglony 17"/>
            <p:cNvSpPr/>
            <p:nvPr/>
          </p:nvSpPr>
          <p:spPr>
            <a:xfrm>
              <a:off x="1633612" y="2562558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Prostokąt 18"/>
            <p:cNvSpPr/>
            <p:nvPr/>
          </p:nvSpPr>
          <p:spPr>
            <a:xfrm>
              <a:off x="1656397" y="2585343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Promocja</a:t>
              </a:r>
            </a:p>
          </p:txBody>
        </p:sp>
      </p:grpSp>
      <p:grpSp>
        <p:nvGrpSpPr>
          <p:cNvPr id="20" name="Grupa 19"/>
          <p:cNvGrpSpPr/>
          <p:nvPr/>
        </p:nvGrpSpPr>
        <p:grpSpPr>
          <a:xfrm>
            <a:off x="3662698" y="1424129"/>
            <a:ext cx="1004222" cy="509201"/>
            <a:chOff x="3794269" y="425384"/>
            <a:chExt cx="933502" cy="466751"/>
          </a:xfrm>
        </p:grpSpPr>
        <p:sp>
          <p:nvSpPr>
            <p:cNvPr id="21" name="Prostokąt zaokrąglony 20"/>
            <p:cNvSpPr/>
            <p:nvPr/>
          </p:nvSpPr>
          <p:spPr>
            <a:xfrm>
              <a:off x="3794269" y="425384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Prostokąt 21"/>
            <p:cNvSpPr/>
            <p:nvPr/>
          </p:nvSpPr>
          <p:spPr>
            <a:xfrm>
              <a:off x="3817054" y="448169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Oddziały Terenowe</a:t>
              </a:r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4047214" y="2523928"/>
            <a:ext cx="1316874" cy="509201"/>
            <a:chOff x="4429186" y="1448538"/>
            <a:chExt cx="933502" cy="466751"/>
          </a:xfrm>
        </p:grpSpPr>
        <p:sp>
          <p:nvSpPr>
            <p:cNvPr id="24" name="Prostokąt zaokrąglony 23"/>
            <p:cNvSpPr/>
            <p:nvPr/>
          </p:nvSpPr>
          <p:spPr>
            <a:xfrm>
              <a:off x="4429186" y="1448538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4451971" y="1471323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Dystrybucja</a:t>
              </a:r>
            </a:p>
          </p:txBody>
        </p:sp>
      </p:grpSp>
      <p:grpSp>
        <p:nvGrpSpPr>
          <p:cNvPr id="26" name="Grupa 25"/>
          <p:cNvGrpSpPr/>
          <p:nvPr/>
        </p:nvGrpSpPr>
        <p:grpSpPr>
          <a:xfrm>
            <a:off x="3659899" y="3742981"/>
            <a:ext cx="1316874" cy="509201"/>
            <a:chOff x="4216500" y="2542029"/>
            <a:chExt cx="933502" cy="466751"/>
          </a:xfrm>
        </p:grpSpPr>
        <p:sp>
          <p:nvSpPr>
            <p:cNvPr id="27" name="Prostokąt zaokrąglony 26"/>
            <p:cNvSpPr/>
            <p:nvPr/>
          </p:nvSpPr>
          <p:spPr>
            <a:xfrm>
              <a:off x="4216500" y="2542029"/>
              <a:ext cx="933502" cy="466751"/>
            </a:xfrm>
            <a:prstGeom prst="roundRect">
              <a:avLst/>
            </a:prstGeom>
            <a:solidFill>
              <a:srgbClr val="4F81BD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8" name="Prostokąt 27"/>
            <p:cNvSpPr/>
            <p:nvPr/>
          </p:nvSpPr>
          <p:spPr>
            <a:xfrm>
              <a:off x="4239285" y="2564814"/>
              <a:ext cx="887932" cy="42118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Technologia</a:t>
              </a:r>
            </a:p>
          </p:txBody>
        </p:sp>
      </p:grpSp>
      <p:grpSp>
        <p:nvGrpSpPr>
          <p:cNvPr id="29" name="Grupa 28"/>
          <p:cNvGrpSpPr/>
          <p:nvPr/>
        </p:nvGrpSpPr>
        <p:grpSpPr>
          <a:xfrm>
            <a:off x="1573849" y="2408150"/>
            <a:ext cx="2212591" cy="1067448"/>
            <a:chOff x="2203373" y="1169692"/>
            <a:chExt cx="2056775" cy="978459"/>
          </a:xfrm>
        </p:grpSpPr>
        <p:sp>
          <p:nvSpPr>
            <p:cNvPr id="30" name="Prostokąt zaokrąglony 29"/>
            <p:cNvSpPr/>
            <p:nvPr/>
          </p:nvSpPr>
          <p:spPr>
            <a:xfrm>
              <a:off x="2203373" y="1169692"/>
              <a:ext cx="2056775" cy="978459"/>
            </a:xfrm>
            <a:prstGeom prst="roundRect">
              <a:avLst/>
            </a:prstGeom>
            <a:solidFill>
              <a:srgbClr val="4F81BD">
                <a:lumMod val="5000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1" name="Prostokąt 30"/>
            <p:cNvSpPr/>
            <p:nvPr/>
          </p:nvSpPr>
          <p:spPr>
            <a:xfrm>
              <a:off x="2251137" y="1217456"/>
              <a:ext cx="1961247" cy="8829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Obszary strategii zarządczej Telewizji Polskiej</a:t>
              </a:r>
            </a:p>
          </p:txBody>
        </p:sp>
      </p:grpSp>
      <p:grpSp>
        <p:nvGrpSpPr>
          <p:cNvPr id="88" name="Grupa 87"/>
          <p:cNvGrpSpPr/>
          <p:nvPr/>
        </p:nvGrpSpPr>
        <p:grpSpPr>
          <a:xfrm>
            <a:off x="5436496" y="987574"/>
            <a:ext cx="3600000" cy="4108817"/>
            <a:chOff x="5436496" y="915566"/>
            <a:chExt cx="3600000" cy="4108817"/>
          </a:xfrm>
        </p:grpSpPr>
        <p:sp>
          <p:nvSpPr>
            <p:cNvPr id="37" name="pole tekstowe 36"/>
            <p:cNvSpPr txBox="1"/>
            <p:nvPr/>
          </p:nvSpPr>
          <p:spPr>
            <a:xfrm>
              <a:off x="5436496" y="1746563"/>
              <a:ext cx="3600000" cy="3277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system rozwijania </a:t>
              </a:r>
              <a:r>
                <a:rPr lang="pl-PL" sz="1400" b="1" dirty="0" smtClean="0"/>
                <a:t>własnych pomysłów </a:t>
              </a:r>
              <a:r>
                <a:rPr lang="pl-PL" sz="1400" dirty="0" smtClean="0"/>
                <a:t>programowych</a:t>
              </a:r>
            </a:p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zwiększenie </a:t>
              </a:r>
              <a:r>
                <a:rPr lang="pl-PL" sz="1400" b="1" dirty="0" smtClean="0"/>
                <a:t>produkcji własnej  </a:t>
              </a:r>
              <a:r>
                <a:rPr lang="pl-PL" sz="1400" dirty="0" smtClean="0"/>
                <a:t>oraz lepsze wykorzystanie posiadanego zaplecza technologicznego</a:t>
              </a:r>
            </a:p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odbudowanie strategicznego </a:t>
              </a:r>
              <a:r>
                <a:rPr lang="pl-PL" sz="1400" b="1" dirty="0" smtClean="0"/>
                <a:t>zespołu producentów </a:t>
              </a:r>
              <a:r>
                <a:rPr lang="pl-PL" sz="1400" b="1" dirty="0" smtClean="0"/>
                <a:t>wewnętrznych</a:t>
              </a:r>
            </a:p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utworzenie dodatkowych budżetów na „development”</a:t>
              </a:r>
              <a:endParaRPr lang="pl-PL" sz="1400" b="1" dirty="0" smtClean="0"/>
            </a:p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nowy model </a:t>
              </a:r>
              <a:r>
                <a:rPr lang="pl-PL" sz="1400" b="1" dirty="0" smtClean="0"/>
                <a:t>relacji z producentami </a:t>
              </a:r>
              <a:r>
                <a:rPr lang="pl-PL" sz="1400" dirty="0" smtClean="0"/>
                <a:t>z uwzględnieniem </a:t>
              </a:r>
              <a:r>
                <a:rPr lang="pl-PL" sz="1400" dirty="0" err="1" smtClean="0"/>
                <a:t>pozanadawczych</a:t>
              </a:r>
              <a:r>
                <a:rPr lang="pl-PL" sz="1400" dirty="0" smtClean="0"/>
                <a:t> pól eksploatacji</a:t>
              </a:r>
            </a:p>
            <a:p>
              <a:pPr marL="180975" indent="-180975" algn="just">
                <a:spcBef>
                  <a:spcPts val="300"/>
                </a:spcBef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endParaRPr lang="pl-PL" sz="1400" b="1" dirty="0"/>
            </a:p>
          </p:txBody>
        </p:sp>
        <p:sp>
          <p:nvSpPr>
            <p:cNvPr id="46" name="pole tekstowe 45"/>
            <p:cNvSpPr txBox="1"/>
            <p:nvPr/>
          </p:nvSpPr>
          <p:spPr>
            <a:xfrm>
              <a:off x="5436496" y="915566"/>
              <a:ext cx="3600000" cy="86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Produkcja wewnętrzna i efektywna współpraca z producentami niezależnymi</a:t>
              </a:r>
            </a:p>
          </p:txBody>
        </p:sp>
      </p:grpSp>
      <p:grpSp>
        <p:nvGrpSpPr>
          <p:cNvPr id="89" name="Grupa 88"/>
          <p:cNvGrpSpPr/>
          <p:nvPr/>
        </p:nvGrpSpPr>
        <p:grpSpPr>
          <a:xfrm>
            <a:off x="5436496" y="987574"/>
            <a:ext cx="3600000" cy="3480923"/>
            <a:chOff x="14653120" y="873248"/>
            <a:chExt cx="3600000" cy="3480923"/>
          </a:xfrm>
        </p:grpSpPr>
        <p:sp>
          <p:nvSpPr>
            <p:cNvPr id="41" name="pole tekstowe 40"/>
            <p:cNvSpPr txBox="1"/>
            <p:nvPr/>
          </p:nvSpPr>
          <p:spPr>
            <a:xfrm>
              <a:off x="14653120" y="1474171"/>
              <a:ext cx="3600000" cy="288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określenie i wdrożenie nowej </a:t>
              </a:r>
              <a:r>
                <a:rPr lang="pl-PL" sz="1400" b="1" dirty="0" smtClean="0"/>
                <a:t>koncepcji programowo-organizacyjnej 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rozwój kluczowych </a:t>
              </a:r>
              <a:r>
                <a:rPr lang="pl-PL" sz="1400" b="1" dirty="0" smtClean="0"/>
                <a:t>gatunków programowych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nowy model </a:t>
              </a:r>
              <a:r>
                <a:rPr lang="pl-PL" sz="1400" b="1" dirty="0" smtClean="0"/>
                <a:t>koordynacji pracy </a:t>
              </a:r>
              <a:r>
                <a:rPr lang="pl-PL" sz="1400" dirty="0" smtClean="0"/>
                <a:t>OTV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system podnoszenia </a:t>
              </a:r>
              <a:r>
                <a:rPr lang="pl-PL" sz="1400" b="1" dirty="0" smtClean="0"/>
                <a:t>jakości programu i kadr twórczych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obniżenie kosztów stałych celem zwiększenia kosztów programowych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określenie relacji OTV z </a:t>
              </a:r>
              <a:r>
                <a:rPr lang="pl-PL" sz="1400" b="1" dirty="0" smtClean="0"/>
                <a:t>organizacjami lokalnymi </a:t>
              </a:r>
              <a:r>
                <a:rPr lang="pl-PL" sz="1400" dirty="0" smtClean="0"/>
                <a:t>w celu uzyskania synergii</a:t>
              </a:r>
            </a:p>
          </p:txBody>
        </p:sp>
        <p:sp>
          <p:nvSpPr>
            <p:cNvPr id="47" name="pole tekstowe 46"/>
            <p:cNvSpPr txBox="1"/>
            <p:nvPr/>
          </p:nvSpPr>
          <p:spPr>
            <a:xfrm>
              <a:off x="14653120" y="873248"/>
              <a:ext cx="3600000" cy="64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Nowy model funkcjonowania</a:t>
              </a:r>
            </a:p>
          </p:txBody>
        </p:sp>
      </p:grpSp>
      <p:grpSp>
        <p:nvGrpSpPr>
          <p:cNvPr id="90" name="Grupa 89"/>
          <p:cNvGrpSpPr/>
          <p:nvPr/>
        </p:nvGrpSpPr>
        <p:grpSpPr>
          <a:xfrm>
            <a:off x="5436496" y="987574"/>
            <a:ext cx="3600000" cy="3420061"/>
            <a:chOff x="10044608" y="3141499"/>
            <a:chExt cx="3600000" cy="3420061"/>
          </a:xfrm>
        </p:grpSpPr>
        <p:sp>
          <p:nvSpPr>
            <p:cNvPr id="45" name="pole tekstowe 44"/>
            <p:cNvSpPr txBox="1"/>
            <p:nvPr/>
          </p:nvSpPr>
          <p:spPr>
            <a:xfrm>
              <a:off x="10044608" y="3681560"/>
              <a:ext cx="3600000" cy="288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ugruntowanie wiodącej roli TVP w </a:t>
              </a:r>
              <a:r>
                <a:rPr lang="pl-PL" sz="1400" b="1" dirty="0" smtClean="0"/>
                <a:t>naziemnej TV cyfrowej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intensywny rozwój nowych, zwłaszcza </a:t>
              </a:r>
              <a:r>
                <a:rPr lang="pl-PL" sz="1400" b="1" dirty="0" smtClean="0"/>
                <a:t>własnych kanałów dystrybucji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efektywna r</a:t>
              </a:r>
              <a:r>
                <a:rPr lang="pl-PL" sz="1400" b="1" dirty="0" smtClean="0"/>
                <a:t>eemisja</a:t>
              </a:r>
              <a:r>
                <a:rPr lang="pl-PL" sz="1400" dirty="0" smtClean="0"/>
                <a:t> programów TVP i ich silna pozycja w telewizjach płatnych</a:t>
              </a:r>
            </a:p>
          </p:txBody>
        </p:sp>
        <p:sp>
          <p:nvSpPr>
            <p:cNvPr id="48" name="pole tekstowe 47"/>
            <p:cNvSpPr txBox="1"/>
            <p:nvPr/>
          </p:nvSpPr>
          <p:spPr>
            <a:xfrm>
              <a:off x="10044608" y="3141499"/>
              <a:ext cx="3600000" cy="61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Właściwe pozycjonowanie oferty w TV linearnej i nowych mediach</a:t>
              </a:r>
            </a:p>
          </p:txBody>
        </p:sp>
      </p:grpSp>
      <p:grpSp>
        <p:nvGrpSpPr>
          <p:cNvPr id="91" name="Grupa 90"/>
          <p:cNvGrpSpPr/>
          <p:nvPr/>
        </p:nvGrpSpPr>
        <p:grpSpPr>
          <a:xfrm>
            <a:off x="5436496" y="987574"/>
            <a:ext cx="3600000" cy="3880017"/>
            <a:chOff x="323528" y="7000241"/>
            <a:chExt cx="3600000" cy="3880017"/>
          </a:xfrm>
        </p:grpSpPr>
        <p:sp>
          <p:nvSpPr>
            <p:cNvPr id="58" name="pole tekstowe 57"/>
            <p:cNvSpPr txBox="1"/>
            <p:nvPr/>
          </p:nvSpPr>
          <p:spPr>
            <a:xfrm>
              <a:off x="323528" y="7000241"/>
              <a:ext cx="3600000" cy="86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Dokończenie digitalizacji całości  procesów w toku produkcji</a:t>
              </a:r>
            </a:p>
          </p:txBody>
        </p:sp>
        <p:sp>
          <p:nvSpPr>
            <p:cNvPr id="59" name="pole tekstowe 58"/>
            <p:cNvSpPr txBox="1"/>
            <p:nvPr/>
          </p:nvSpPr>
          <p:spPr>
            <a:xfrm>
              <a:off x="323528" y="7756326"/>
              <a:ext cx="3600000" cy="312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cyfryzacja zasobów, wdrożenie systemu cyfrowego toku produkcji, emisji i archiwizacji  (MAM)</a:t>
              </a:r>
              <a:endParaRPr lang="pl-PL" sz="1400" dirty="0" smtClean="0"/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kontynuacja </a:t>
              </a:r>
              <a:r>
                <a:rPr lang="pl-PL" sz="1400" b="1" dirty="0" smtClean="0"/>
                <a:t>przebudowy procesów </a:t>
              </a:r>
              <a:r>
                <a:rPr lang="pl-PL" sz="1400" dirty="0" smtClean="0"/>
                <a:t>organizacji pracy i zarządzania treściami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poszukiwanie możliwości rozwojowych budujących pozycję TVP jako </a:t>
              </a:r>
              <a:r>
                <a:rPr lang="pl-PL" sz="1400" b="1" dirty="0" smtClean="0"/>
                <a:t>technologicznego lidera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działania </a:t>
              </a:r>
              <a:r>
                <a:rPr lang="pl-PL" sz="1400" b="1" dirty="0" smtClean="0"/>
                <a:t>badawczo-rozwojowe</a:t>
              </a:r>
              <a:r>
                <a:rPr lang="pl-PL" sz="1400" dirty="0" smtClean="0"/>
                <a:t> ze wsparciem funduszy europejskich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nowoczesne </a:t>
              </a:r>
              <a:r>
                <a:rPr lang="pl-PL" sz="1400" b="1" dirty="0" smtClean="0"/>
                <a:t>centrum informacyjne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nowa </a:t>
              </a:r>
              <a:r>
                <a:rPr lang="pl-PL" sz="1400" b="1" dirty="0" smtClean="0"/>
                <a:t>platforma dystrybucji </a:t>
              </a:r>
              <a:r>
                <a:rPr lang="pl-PL" sz="1400" dirty="0" smtClean="0"/>
                <a:t>w </a:t>
              </a:r>
              <a:r>
                <a:rPr lang="pl-PL" sz="1400" dirty="0" smtClean="0"/>
                <a:t>Internecie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w</a:t>
              </a:r>
              <a:r>
                <a:rPr lang="pl-PL" sz="1400" dirty="0" smtClean="0"/>
                <a:t>sparcie dla rozwoju nowych mediów</a:t>
              </a:r>
              <a:endParaRPr lang="pl-PL" sz="1400" dirty="0" smtClean="0"/>
            </a:p>
          </p:txBody>
        </p:sp>
      </p:grpSp>
      <p:grpSp>
        <p:nvGrpSpPr>
          <p:cNvPr id="92" name="Grupa 91"/>
          <p:cNvGrpSpPr/>
          <p:nvPr/>
        </p:nvGrpSpPr>
        <p:grpSpPr>
          <a:xfrm>
            <a:off x="5436496" y="987574"/>
            <a:ext cx="3600000" cy="3672408"/>
            <a:chOff x="4499992" y="7000241"/>
            <a:chExt cx="3600000" cy="3672408"/>
          </a:xfrm>
        </p:grpSpPr>
        <p:sp>
          <p:nvSpPr>
            <p:cNvPr id="60" name="pole tekstowe 59"/>
            <p:cNvSpPr txBox="1"/>
            <p:nvPr/>
          </p:nvSpPr>
          <p:spPr>
            <a:xfrm>
              <a:off x="4499992" y="7000241"/>
              <a:ext cx="3600000" cy="86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Aktywizacja wszystkich źródeł przychodów i odpowiedzialna optymalizacja kosztów</a:t>
              </a:r>
            </a:p>
          </p:txBody>
        </p:sp>
        <p:sp>
          <p:nvSpPr>
            <p:cNvPr id="61" name="pole tekstowe 60"/>
            <p:cNvSpPr txBox="1"/>
            <p:nvPr/>
          </p:nvSpPr>
          <p:spPr>
            <a:xfrm>
              <a:off x="4499992" y="7792649"/>
              <a:ext cx="3600000" cy="2880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drugi etap </a:t>
              </a:r>
              <a:r>
                <a:rPr lang="pl-PL" sz="1400" b="1" dirty="0" smtClean="0"/>
                <a:t>restrukturyzacji</a:t>
              </a:r>
              <a:r>
                <a:rPr lang="pl-PL" sz="1400" dirty="0" smtClean="0"/>
                <a:t> organizacji zarządzania Spółką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działania na rzecz odbudowy systemu abonamentowego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restrukturyzacja </a:t>
              </a:r>
              <a:r>
                <a:rPr lang="pl-PL" sz="1400" b="1" dirty="0" smtClean="0"/>
                <a:t>nieruchomości i majątku trwałego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podniesienie </a:t>
              </a:r>
              <a:r>
                <a:rPr lang="pl-PL" sz="1400" b="1" dirty="0" smtClean="0"/>
                <a:t>efektywności</a:t>
              </a:r>
              <a:r>
                <a:rPr lang="pl-PL" sz="1400" dirty="0" smtClean="0"/>
                <a:t> wykorzystania majątku trwałego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dalsza dywersyfikacja </a:t>
              </a:r>
              <a:r>
                <a:rPr lang="pl-PL" sz="1400" b="1" dirty="0" smtClean="0"/>
                <a:t>przychodów komercyjnych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starania o </a:t>
              </a:r>
              <a:r>
                <a:rPr lang="pl-PL" sz="1400" b="1" dirty="0" smtClean="0"/>
                <a:t>dodatkowe środki publiczne, </a:t>
              </a:r>
              <a:r>
                <a:rPr lang="pl-PL" sz="1400" dirty="0" smtClean="0"/>
                <a:t>np. unijne</a:t>
              </a:r>
            </a:p>
          </p:txBody>
        </p:sp>
      </p:grpSp>
      <p:grpSp>
        <p:nvGrpSpPr>
          <p:cNvPr id="94" name="Grupa 93"/>
          <p:cNvGrpSpPr/>
          <p:nvPr/>
        </p:nvGrpSpPr>
        <p:grpSpPr>
          <a:xfrm>
            <a:off x="5436496" y="987574"/>
            <a:ext cx="3600000" cy="3112751"/>
            <a:chOff x="9972600" y="11057834"/>
            <a:chExt cx="3600000" cy="3112751"/>
          </a:xfrm>
        </p:grpSpPr>
        <p:sp>
          <p:nvSpPr>
            <p:cNvPr id="70" name="pole tekstowe 69"/>
            <p:cNvSpPr txBox="1"/>
            <p:nvPr/>
          </p:nvSpPr>
          <p:spPr>
            <a:xfrm>
              <a:off x="9972600" y="11769928"/>
              <a:ext cx="3600000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</a:t>
              </a:r>
              <a:r>
                <a:rPr lang="pl-PL" sz="1400" dirty="0" smtClean="0"/>
                <a:t>pójna </a:t>
              </a:r>
              <a:r>
                <a:rPr lang="pl-PL" sz="1400" b="1" dirty="0" smtClean="0"/>
                <a:t>komunikacja wewnętrzna </a:t>
              </a:r>
              <a:r>
                <a:rPr lang="pl-PL" sz="1400" dirty="0" smtClean="0"/>
                <a:t>i </a:t>
              </a:r>
              <a:r>
                <a:rPr lang="pl-PL" sz="1400" b="1" dirty="0" smtClean="0"/>
                <a:t>kultura organizacyjna</a:t>
              </a:r>
              <a:endParaRPr lang="pl-PL" sz="1400" b="1" dirty="0" smtClean="0"/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uproszczenie struktury </a:t>
              </a:r>
              <a:r>
                <a:rPr lang="pl-PL" sz="1400" dirty="0" smtClean="0"/>
                <a:t>organizacyjnej budowanej wokół silnego pionu programowego</a:t>
              </a:r>
              <a:endParaRPr lang="pl-PL" sz="1400" dirty="0" smtClean="0"/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redakcje </a:t>
              </a:r>
              <a:r>
                <a:rPr lang="pl-PL" sz="1400" b="1" dirty="0" smtClean="0"/>
                <a:t>gatunkowe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p</a:t>
              </a:r>
              <a:r>
                <a:rPr lang="pl-PL" sz="1400" dirty="0" smtClean="0"/>
                <a:t>rzywrócenie zintegrowanego obszaru </a:t>
              </a:r>
              <a:r>
                <a:rPr lang="pl-PL" sz="1400" b="1" dirty="0" smtClean="0"/>
                <a:t>mediów interaktywnych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wzmocnienie </a:t>
              </a:r>
              <a:r>
                <a:rPr lang="pl-PL" sz="1400" b="1" dirty="0" smtClean="0"/>
                <a:t>C</a:t>
              </a:r>
              <a:r>
                <a:rPr lang="pl-PL" sz="1400" b="1" dirty="0" smtClean="0"/>
                <a:t>entrum </a:t>
              </a:r>
              <a:r>
                <a:rPr lang="pl-PL" sz="1400" b="1" dirty="0" smtClean="0"/>
                <a:t>I</a:t>
              </a:r>
              <a:r>
                <a:rPr lang="pl-PL" sz="1400" b="1" dirty="0" smtClean="0"/>
                <a:t>nformacji </a:t>
              </a:r>
              <a:r>
                <a:rPr lang="pl-PL" sz="1400" dirty="0" smtClean="0"/>
                <a:t>oraz </a:t>
              </a:r>
              <a:r>
                <a:rPr lang="pl-PL" sz="1400" b="1" dirty="0" smtClean="0"/>
                <a:t>komunikacji zewnętrznej</a:t>
              </a:r>
              <a:endParaRPr lang="pl-PL" sz="1400" b="1" dirty="0" smtClean="0"/>
            </a:p>
          </p:txBody>
        </p:sp>
        <p:sp>
          <p:nvSpPr>
            <p:cNvPr id="72" name="pole tekstowe 71"/>
            <p:cNvSpPr txBox="1"/>
            <p:nvPr/>
          </p:nvSpPr>
          <p:spPr>
            <a:xfrm>
              <a:off x="9972600" y="11057834"/>
              <a:ext cx="3600000" cy="86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Ukierunkowanie systemu zarządczego na realizację celów organizacji</a:t>
              </a:r>
            </a:p>
          </p:txBody>
        </p:sp>
      </p:grpSp>
      <p:grpSp>
        <p:nvGrpSpPr>
          <p:cNvPr id="95" name="Grupa 94"/>
          <p:cNvGrpSpPr/>
          <p:nvPr/>
        </p:nvGrpSpPr>
        <p:grpSpPr>
          <a:xfrm>
            <a:off x="5436496" y="987574"/>
            <a:ext cx="3600000" cy="2880320"/>
            <a:chOff x="14437096" y="11087015"/>
            <a:chExt cx="3600000" cy="2880320"/>
          </a:xfrm>
        </p:grpSpPr>
        <p:sp>
          <p:nvSpPr>
            <p:cNvPr id="71" name="pole tekstowe 70"/>
            <p:cNvSpPr txBox="1"/>
            <p:nvPr/>
          </p:nvSpPr>
          <p:spPr>
            <a:xfrm>
              <a:off x="14437096" y="11959093"/>
              <a:ext cx="3600000" cy="20082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system </a:t>
              </a:r>
              <a:r>
                <a:rPr lang="pl-PL" sz="1400" b="1" dirty="0" smtClean="0"/>
                <a:t>MBO </a:t>
              </a:r>
              <a:r>
                <a:rPr lang="pl-PL" sz="1400" dirty="0" smtClean="0"/>
                <a:t>dla kadry zarządzającej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system premiowy </a:t>
              </a:r>
              <a:r>
                <a:rPr lang="pl-PL" sz="1400" dirty="0" smtClean="0"/>
                <a:t>mocno powiązany z wynikami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b="1" dirty="0" smtClean="0"/>
                <a:t>impresariat TVP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system </a:t>
              </a:r>
              <a:r>
                <a:rPr lang="pl-PL" sz="1400" b="1" dirty="0" smtClean="0"/>
                <a:t>podnoszenia jakości </a:t>
              </a:r>
              <a:r>
                <a:rPr lang="pl-PL" sz="1400" dirty="0" smtClean="0"/>
                <a:t>pracy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kolejne </a:t>
              </a:r>
              <a:r>
                <a:rPr lang="pl-PL" sz="1400" b="1" dirty="0" smtClean="0"/>
                <a:t>programy rozwoju </a:t>
              </a:r>
              <a:r>
                <a:rPr lang="pl-PL" sz="1400" dirty="0" smtClean="0"/>
                <a:t>kompetencji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</a:pPr>
              <a:r>
                <a:rPr lang="pl-PL" sz="1400" dirty="0" smtClean="0"/>
                <a:t>aktywna współpraca z uczelniami wyższymi – programy stażowe</a:t>
              </a:r>
              <a:endParaRPr lang="pl-PL" sz="1400" dirty="0" smtClean="0"/>
            </a:p>
          </p:txBody>
        </p:sp>
        <p:sp>
          <p:nvSpPr>
            <p:cNvPr id="73" name="pole tekstowe 72"/>
            <p:cNvSpPr txBox="1"/>
            <p:nvPr/>
          </p:nvSpPr>
          <p:spPr>
            <a:xfrm>
              <a:off x="14437096" y="11087015"/>
              <a:ext cx="3600000" cy="864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pl-PL" sz="1600" b="1" dirty="0" smtClean="0"/>
                <a:t>Pozyskiwanie, utrzymywanie i rozwój wartościowych pracowników i współpracowników</a:t>
              </a:r>
            </a:p>
          </p:txBody>
        </p:sp>
      </p:grpSp>
      <p:grpSp>
        <p:nvGrpSpPr>
          <p:cNvPr id="93" name="Grupa 92"/>
          <p:cNvGrpSpPr/>
          <p:nvPr/>
        </p:nvGrpSpPr>
        <p:grpSpPr>
          <a:xfrm>
            <a:off x="5436496" y="987574"/>
            <a:ext cx="3600000" cy="3032615"/>
            <a:chOff x="9900592" y="6928233"/>
            <a:chExt cx="3600000" cy="3032615"/>
          </a:xfrm>
        </p:grpSpPr>
        <p:sp>
          <p:nvSpPr>
            <p:cNvPr id="77" name="pole tekstowe 76"/>
            <p:cNvSpPr txBox="1"/>
            <p:nvPr/>
          </p:nvSpPr>
          <p:spPr>
            <a:xfrm>
              <a:off x="9900592" y="6928233"/>
              <a:ext cx="3600000" cy="64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sz="1600" b="1" dirty="0" smtClean="0"/>
                <a:t>Odbudowa silnego wizerunku TVP </a:t>
              </a:r>
            </a:p>
          </p:txBody>
        </p:sp>
        <p:sp>
          <p:nvSpPr>
            <p:cNvPr id="78" name="pole tekstowe 77"/>
            <p:cNvSpPr txBox="1"/>
            <p:nvPr/>
          </p:nvSpPr>
          <p:spPr>
            <a:xfrm>
              <a:off x="9900592" y="7306275"/>
              <a:ext cx="3600000" cy="2654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b="1" dirty="0" smtClean="0"/>
                <a:t>zmiana sposobu komunikacji </a:t>
              </a:r>
              <a:r>
                <a:rPr lang="pl-PL" sz="1400" dirty="0" smtClean="0"/>
                <a:t>pojęcia misji i opłacania abonamentu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wzmocnienie wizerunku </a:t>
              </a:r>
              <a:r>
                <a:rPr lang="pl-PL" sz="1400" dirty="0" smtClean="0"/>
                <a:t>TVP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kształtowanie wizerunku także na poziomie </a:t>
              </a:r>
              <a:r>
                <a:rPr lang="pl-PL" sz="1400" b="1" dirty="0" smtClean="0"/>
                <a:t>anten</a:t>
              </a:r>
              <a:r>
                <a:rPr lang="pl-PL" sz="1400" dirty="0" smtClean="0"/>
                <a:t>, zgodnie z przyjętym pozycjonowaniem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intensyfikacja działań </a:t>
              </a:r>
              <a:r>
                <a:rPr lang="pl-PL" sz="1400" b="1" dirty="0" smtClean="0"/>
                <a:t>wewnętrznej promocji i informacji o ofercie programowej</a:t>
              </a:r>
              <a:endParaRPr lang="pl-PL" sz="1400" b="1" dirty="0" smtClean="0"/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intensyfikacja promocji w Internecie</a:t>
              </a:r>
            </a:p>
            <a:p>
              <a:pPr marL="180975" indent="-180975" algn="just">
                <a:spcAft>
                  <a:spcPts val="300"/>
                </a:spcAft>
                <a:buClr>
                  <a:srgbClr val="C00000"/>
                </a:buClr>
                <a:buFont typeface="Arial" pitchFamily="34" charset="0"/>
                <a:buChar char="•"/>
                <a:tabLst>
                  <a:tab pos="180975" algn="l"/>
                </a:tabLst>
              </a:pPr>
              <a:r>
                <a:rPr lang="pl-PL" sz="1400" dirty="0" smtClean="0"/>
                <a:t>wdrożenie jasnej strategii obecności TVP w </a:t>
              </a:r>
              <a:r>
                <a:rPr lang="pl-PL" sz="1400" b="1" dirty="0" smtClean="0"/>
                <a:t>mediach </a:t>
              </a:r>
              <a:r>
                <a:rPr lang="pl-PL" sz="1400" b="1" dirty="0" err="1" smtClean="0"/>
                <a:t>społecznościowych</a:t>
              </a:r>
              <a:endParaRPr lang="pl-PL" sz="1400" b="1" dirty="0"/>
            </a:p>
          </p:txBody>
        </p:sp>
      </p:grpSp>
      <p:sp>
        <p:nvSpPr>
          <p:cNvPr id="96" name="Prostokąt 95"/>
          <p:cNvSpPr/>
          <p:nvPr/>
        </p:nvSpPr>
        <p:spPr>
          <a:xfrm>
            <a:off x="5508104" y="843558"/>
            <a:ext cx="3600000" cy="3960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8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3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5679E-6 L 0.32292 -0.00679 " pathEditMode="relative" rAng="0" ptsTypes="AA">
                                      <p:cBhvr>
                                        <p:cTn id="12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3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4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5 0 " pathEditMode="relative" ptsTypes="AA">
                                      <p:cBhvr>
                                        <p:cTn id="1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6" grpId="1" animBg="1"/>
      <p:bldP spid="96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System finansowania a strategia TVP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251520" y="897564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b="1" dirty="0" smtClean="0"/>
              <a:t>Zapewnienie optymalnego poziomu przychodów TVP poprzez reformę systemu  abonamentowego pozwoli na znaczne zwiększenie zakresu i jakości zadań realizowanych w Spółce</a:t>
            </a:r>
            <a:endParaRPr lang="pl-PL" b="1" dirty="0"/>
          </a:p>
        </p:txBody>
      </p:sp>
      <p:grpSp>
        <p:nvGrpSpPr>
          <p:cNvPr id="7" name="Grupa 6"/>
          <p:cNvGrpSpPr/>
          <p:nvPr/>
        </p:nvGrpSpPr>
        <p:grpSpPr>
          <a:xfrm>
            <a:off x="395536" y="2139702"/>
            <a:ext cx="3240000" cy="720000"/>
            <a:chOff x="615809" y="1174716"/>
            <a:chExt cx="1424197" cy="788747"/>
          </a:xfrm>
        </p:grpSpPr>
        <p:sp>
          <p:nvSpPr>
            <p:cNvPr id="8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Prostokąt 8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Obecny budżet</a:t>
              </a:r>
              <a:endParaRPr lang="pl-PL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5076416" y="2139702"/>
            <a:ext cx="3240000" cy="720000"/>
            <a:chOff x="615809" y="1174716"/>
            <a:chExt cx="1424197" cy="788747"/>
          </a:xfrm>
        </p:grpSpPr>
        <p:sp>
          <p:nvSpPr>
            <p:cNvPr id="11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Prostokąt 11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Docelowy poziom finansowania</a:t>
              </a:r>
              <a:endParaRPr lang="pl-PL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" name="pole tekstowe 12"/>
          <p:cNvSpPr txBox="1"/>
          <p:nvPr/>
        </p:nvSpPr>
        <p:spPr>
          <a:xfrm>
            <a:off x="1115616" y="329183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C00000"/>
                </a:solidFill>
              </a:rPr>
              <a:t>1,5 mld zł</a:t>
            </a:r>
            <a:endParaRPr lang="pl-PL" sz="2800" b="1" dirty="0">
              <a:solidFill>
                <a:srgbClr val="C00000"/>
              </a:solidFill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5868504" y="329183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smtClean="0">
                <a:solidFill>
                  <a:srgbClr val="00B050"/>
                </a:solidFill>
              </a:rPr>
              <a:t>2,4 mld zł</a:t>
            </a:r>
            <a:endParaRPr lang="pl-PL" sz="2800" b="1" dirty="0">
              <a:solidFill>
                <a:srgbClr val="00B050"/>
              </a:solidFill>
            </a:endParaRPr>
          </a:p>
        </p:txBody>
      </p:sp>
      <p:sp>
        <p:nvSpPr>
          <p:cNvPr id="15" name="Strzałka w dół 14"/>
          <p:cNvSpPr/>
          <p:nvPr/>
        </p:nvSpPr>
        <p:spPr>
          <a:xfrm rot="16200000">
            <a:off x="4165830" y="2741641"/>
            <a:ext cx="540897" cy="1567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6" name="Grupa 15"/>
          <p:cNvGrpSpPr/>
          <p:nvPr/>
        </p:nvGrpSpPr>
        <p:grpSpPr>
          <a:xfrm>
            <a:off x="395536" y="4228006"/>
            <a:ext cx="3240000" cy="720000"/>
            <a:chOff x="615809" y="1174716"/>
            <a:chExt cx="1424197" cy="788747"/>
          </a:xfrm>
        </p:grpSpPr>
        <p:sp>
          <p:nvSpPr>
            <p:cNvPr id="17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8" name="Prostokąt 17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Kontynuacja bieżącej działalności </a:t>
              </a:r>
              <a:endParaRPr lang="pl-PL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9" name="Grupa 18"/>
          <p:cNvGrpSpPr/>
          <p:nvPr/>
        </p:nvGrpSpPr>
        <p:grpSpPr>
          <a:xfrm>
            <a:off x="5076416" y="4227934"/>
            <a:ext cx="3240000" cy="720000"/>
            <a:chOff x="615809" y="1174716"/>
            <a:chExt cx="1424197" cy="788747"/>
          </a:xfrm>
        </p:grpSpPr>
        <p:sp>
          <p:nvSpPr>
            <p:cNvPr id="20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1" name="Prostokąt 20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 Telewizji Polskiej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ysClr val="window" lastClr="FFFFFF"/>
                  </a:solidFill>
                  <a:latin typeface="Calibri"/>
                </a:rPr>
                <a:t>Nowe zadania</a:t>
              </a:r>
              <a:endParaRPr lang="pl-PL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1"/>
          <p:cNvSpPr>
            <a:spLocks noGrp="1"/>
          </p:cNvSpPr>
          <p:nvPr>
            <p:ph type="title"/>
          </p:nvPr>
        </p:nvSpPr>
        <p:spPr>
          <a:xfrm>
            <a:off x="1331640" y="141480"/>
            <a:ext cx="7704856" cy="540060"/>
          </a:xfrm>
        </p:spPr>
        <p:txBody>
          <a:bodyPr/>
          <a:lstStyle/>
          <a:p>
            <a:r>
              <a:rPr lang="pl-PL" dirty="0" smtClean="0"/>
              <a:t>Strategiczne </a:t>
            </a:r>
            <a:r>
              <a:rPr lang="pl-PL" dirty="0" smtClean="0"/>
              <a:t>wyzwania 2012 - 2015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611960" y="2715766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CYFRYZACJA</a:t>
            </a:r>
          </a:p>
          <a:p>
            <a:pPr marL="180975" indent="-18097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Zmiana układu sił</a:t>
            </a:r>
          </a:p>
          <a:p>
            <a:pPr marL="180975" indent="-18097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Utrata przewagi zasięgowej</a:t>
            </a:r>
          </a:p>
        </p:txBody>
      </p:sp>
      <p:sp>
        <p:nvSpPr>
          <p:cNvPr id="6" name="Prostokąt 5"/>
          <p:cNvSpPr/>
          <p:nvPr/>
        </p:nvSpPr>
        <p:spPr>
          <a:xfrm>
            <a:off x="5364088" y="2715766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dirty="0" smtClean="0">
                <a:solidFill>
                  <a:srgbClr val="376092"/>
                </a:solidFill>
              </a:rPr>
              <a:t>Dominująca pozycja TVP w DVB-T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9 z 24 kanałów TV naziemnej to TVP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611960" y="834266"/>
            <a:ext cx="2592288" cy="36933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b="1" dirty="0" smtClean="0"/>
              <a:t>Wyzwania</a:t>
            </a:r>
            <a:endParaRPr lang="pl-PL" b="1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5364088" y="83426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Działania</a:t>
            </a:r>
          </a:p>
        </p:txBody>
      </p:sp>
      <p:sp>
        <p:nvSpPr>
          <p:cNvPr id="9" name="Prostokąt 8"/>
          <p:cNvSpPr/>
          <p:nvPr/>
        </p:nvSpPr>
        <p:spPr>
          <a:xfrm>
            <a:off x="611960" y="3004038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FRAGMENTARYZACJA</a:t>
            </a:r>
          </a:p>
          <a:p>
            <a:pPr marL="85725" indent="-85725">
              <a:spcAft>
                <a:spcPts val="300"/>
              </a:spcAft>
              <a:buFont typeface="Arial" pitchFamily="34" charset="0"/>
              <a:buChar char="•"/>
              <a:tabLst>
                <a:tab pos="180975" algn="l"/>
              </a:tabLst>
            </a:pPr>
            <a:r>
              <a:rPr lang="pl-PL" sz="1400" b="1" dirty="0" smtClean="0">
                <a:solidFill>
                  <a:srgbClr val="376092"/>
                </a:solidFill>
              </a:rPr>
              <a:t>Większa konkurencja o widza i wpływy reklamowe</a:t>
            </a:r>
          </a:p>
          <a:p>
            <a:pPr marL="85725" indent="-8572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Rozwój anten tematycznych</a:t>
            </a:r>
          </a:p>
          <a:p>
            <a:pPr marL="85725" indent="-8572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Zapotrzebowanie na profilowane treści</a:t>
            </a:r>
          </a:p>
        </p:txBody>
      </p:sp>
      <p:sp>
        <p:nvSpPr>
          <p:cNvPr id="10" name="Prostokąt 9"/>
          <p:cNvSpPr/>
          <p:nvPr/>
        </p:nvSpPr>
        <p:spPr>
          <a:xfrm>
            <a:off x="5364088" y="3003998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indent="-88900"/>
            <a:r>
              <a:rPr lang="pl-PL" sz="1600" b="1" dirty="0" smtClean="0">
                <a:solidFill>
                  <a:srgbClr val="376092"/>
                </a:solidFill>
              </a:rPr>
              <a:t>Bogate </a:t>
            </a:r>
            <a:r>
              <a:rPr lang="pl-PL" sz="1600" b="1" dirty="0" err="1" smtClean="0">
                <a:solidFill>
                  <a:srgbClr val="376092"/>
                </a:solidFill>
              </a:rPr>
              <a:t>portfolio</a:t>
            </a:r>
            <a:r>
              <a:rPr lang="pl-PL" sz="1600" b="1" dirty="0" smtClean="0">
                <a:solidFill>
                  <a:srgbClr val="376092"/>
                </a:solidFill>
              </a:rPr>
              <a:t> anten tematycznych</a:t>
            </a:r>
          </a:p>
          <a:p>
            <a:pPr marL="88900" indent="-88900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Ponad 10% udziałów w łącznej oglądalności</a:t>
            </a:r>
          </a:p>
          <a:p>
            <a:pPr marL="88900" indent="-88900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Kanały TVP najpopularniejsze w swoich kategoriach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576424" y="2985796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TECHNOLOGIA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Upowszechnienie standardu HD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Konieczność cyfryzacji całego toku produkcji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5364088" y="2985796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indent="-88900"/>
            <a:r>
              <a:rPr lang="pl-PL" sz="1600" b="1" dirty="0" smtClean="0">
                <a:solidFill>
                  <a:srgbClr val="376092"/>
                </a:solidFill>
              </a:rPr>
              <a:t>Cyfryzacja produkcji i emisji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Wdrożenie plikowego toku produkcji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Uruchomienie TVP1 i TVP2 w HD</a:t>
            </a:r>
            <a:endParaRPr lang="pl-PL" sz="1200" b="1" dirty="0" smtClean="0">
              <a:solidFill>
                <a:srgbClr val="376092"/>
              </a:solidFill>
            </a:endParaRPr>
          </a:p>
        </p:txBody>
      </p:sp>
      <p:sp>
        <p:nvSpPr>
          <p:cNvPr id="13" name="Prostokąt 12"/>
          <p:cNvSpPr/>
          <p:nvPr/>
        </p:nvSpPr>
        <p:spPr>
          <a:xfrm>
            <a:off x="611960" y="3321144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KRYZYS RYNKU REKLAMY</a:t>
            </a:r>
          </a:p>
          <a:p>
            <a:pPr marL="85725" indent="-8572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Załamanie rynku reklamy</a:t>
            </a:r>
          </a:p>
          <a:p>
            <a:pPr marL="85725" indent="-85725">
              <a:spcAft>
                <a:spcPts val="300"/>
              </a:spcAft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Zmiana struktury rynku na korzyść małych nadawców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5364088" y="3321144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l-PL" sz="1600" b="1" dirty="0" smtClean="0">
                <a:solidFill>
                  <a:srgbClr val="376092"/>
                </a:solidFill>
              </a:rPr>
              <a:t>Dywersyfikacja źródeł przychodów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Rozwój kanałów tematycznych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Przychody z nowych mediów i </a:t>
            </a:r>
            <a:r>
              <a:rPr lang="pl-PL" sz="1400" b="1" dirty="0" err="1" smtClean="0">
                <a:solidFill>
                  <a:srgbClr val="376092"/>
                </a:solidFill>
              </a:rPr>
              <a:t>pozanadawczych</a:t>
            </a:r>
            <a:r>
              <a:rPr lang="pl-PL" sz="1400" b="1" dirty="0" smtClean="0">
                <a:solidFill>
                  <a:srgbClr val="376092"/>
                </a:solidFill>
              </a:rPr>
              <a:t> pól eksploatacji</a:t>
            </a:r>
          </a:p>
          <a:p>
            <a:pPr marL="88900" indent="-88900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Dostosowanie kosztów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576424" y="3508094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600"/>
              </a:spcAft>
            </a:pPr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NOWE MEDIA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Nielinearna konsumpcja treści</a:t>
            </a:r>
          </a:p>
          <a:p>
            <a:pPr marL="85725" indent="-85725">
              <a:buFont typeface="Arial" pitchFamily="34" charset="0"/>
              <a:buChar char="•"/>
            </a:pPr>
            <a:r>
              <a:rPr lang="pl-PL" sz="1400" b="1" dirty="0" err="1" smtClean="0">
                <a:solidFill>
                  <a:srgbClr val="376092"/>
                </a:solidFill>
              </a:rPr>
              <a:t>VoD</a:t>
            </a:r>
            <a:endParaRPr lang="pl-PL" sz="1400" b="1" dirty="0" smtClean="0">
              <a:solidFill>
                <a:srgbClr val="376092"/>
              </a:solidFill>
            </a:endParaRPr>
          </a:p>
          <a:p>
            <a:pPr marL="85725" indent="-85725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Konwergencja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5364088" y="3508054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l-PL" sz="1600" b="1" dirty="0" smtClean="0">
                <a:solidFill>
                  <a:srgbClr val="376092"/>
                </a:solidFill>
              </a:rPr>
              <a:t>Ekspansja w nowych mediach</a:t>
            </a:r>
          </a:p>
          <a:p>
            <a:pPr marL="87313" indent="-87313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Rozwój portalu VoD</a:t>
            </a:r>
          </a:p>
          <a:p>
            <a:pPr marL="87313" indent="-87313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Obecność na wszystkich platformach</a:t>
            </a:r>
          </a:p>
          <a:p>
            <a:pPr marL="87313" indent="-87313">
              <a:buFont typeface="Arial" pitchFamily="34" charset="0"/>
              <a:buChar char="•"/>
            </a:pPr>
            <a:r>
              <a:rPr lang="pl-PL" sz="1400" b="1" dirty="0" smtClean="0">
                <a:solidFill>
                  <a:srgbClr val="376092"/>
                </a:solidFill>
              </a:rPr>
              <a:t>HbbTV, </a:t>
            </a:r>
            <a:r>
              <a:rPr lang="pl-PL" sz="1400" b="1" dirty="0" err="1" smtClean="0">
                <a:solidFill>
                  <a:srgbClr val="376092"/>
                </a:solidFill>
              </a:rPr>
              <a:t>Streaming</a:t>
            </a:r>
            <a:r>
              <a:rPr lang="pl-PL" sz="1400" b="1" dirty="0" smtClean="0">
                <a:solidFill>
                  <a:srgbClr val="376092"/>
                </a:solidFill>
              </a:rPr>
              <a:t>, </a:t>
            </a:r>
            <a:r>
              <a:rPr lang="pl-PL" sz="1400" b="1" dirty="0" err="1" smtClean="0">
                <a:solidFill>
                  <a:srgbClr val="376092"/>
                </a:solidFill>
              </a:rPr>
              <a:t>kanaly</a:t>
            </a:r>
            <a:r>
              <a:rPr lang="pl-PL" sz="1400" b="1" dirty="0" smtClean="0">
                <a:solidFill>
                  <a:srgbClr val="376092"/>
                </a:solidFill>
              </a:rPr>
              <a:t> wirtualne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576424" y="3796126"/>
            <a:ext cx="3600000" cy="21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l-PL" sz="1600" b="1" cap="smal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NIEWYDOLNOŚĆ SYSTEMU ABONAMENTOWEGO 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5364088" y="3796086"/>
            <a:ext cx="3600000" cy="180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l-PL" sz="1600" b="1" dirty="0" smtClean="0">
                <a:solidFill>
                  <a:srgbClr val="376092"/>
                </a:solidFill>
              </a:rPr>
              <a:t>Głęboka restrukturyzacja w sferze organizacyjnej i operacyjnej</a:t>
            </a:r>
          </a:p>
        </p:txBody>
      </p:sp>
      <p:sp>
        <p:nvSpPr>
          <p:cNvPr id="22" name="pole tekstowe 21"/>
          <p:cNvSpPr txBox="1"/>
          <p:nvPr/>
        </p:nvSpPr>
        <p:spPr>
          <a:xfrm>
            <a:off x="539552" y="4083918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Przejście przez najtrudniejszy okres szansą na realizację misji we współczesnym świecie, w przyszłych warunkach uzdrowionego systemu abonamentowego.</a:t>
            </a:r>
            <a:endParaRPr lang="pl-PL" b="1" dirty="0"/>
          </a:p>
        </p:txBody>
      </p:sp>
      <p:grpSp>
        <p:nvGrpSpPr>
          <p:cNvPr id="39" name="Grupa 38"/>
          <p:cNvGrpSpPr/>
          <p:nvPr/>
        </p:nvGrpSpPr>
        <p:grpSpPr>
          <a:xfrm>
            <a:off x="36512" y="834266"/>
            <a:ext cx="9144000" cy="4833828"/>
            <a:chOff x="0" y="834266"/>
            <a:chExt cx="9144000" cy="4833828"/>
          </a:xfrm>
        </p:grpSpPr>
        <p:sp>
          <p:nvSpPr>
            <p:cNvPr id="23" name="Prostokąt 22"/>
            <p:cNvSpPr/>
            <p:nvPr/>
          </p:nvSpPr>
          <p:spPr>
            <a:xfrm>
              <a:off x="0" y="843558"/>
              <a:ext cx="9144000" cy="39604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4" name="Prostokąt 23"/>
            <p:cNvSpPr/>
            <p:nvPr/>
          </p:nvSpPr>
          <p:spPr>
            <a:xfrm>
              <a:off x="611960" y="1275606"/>
              <a:ext cx="3600000" cy="5040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CYFRYZACJA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5364088" y="1275606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dirty="0" smtClean="0">
                  <a:solidFill>
                    <a:srgbClr val="376092"/>
                  </a:solidFill>
                </a:rPr>
                <a:t>Dominująca pozycja TVP w DVB-T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6" name="pole tekstowe 25"/>
            <p:cNvSpPr txBox="1"/>
            <p:nvPr/>
          </p:nvSpPr>
          <p:spPr>
            <a:xfrm>
              <a:off x="611960" y="834266"/>
              <a:ext cx="2592288" cy="369332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pl-PL" b="1" dirty="0" smtClean="0"/>
                <a:t>Wyzwania</a:t>
              </a:r>
              <a:endParaRPr lang="pl-PL" b="1" dirty="0" smtClean="0"/>
            </a:p>
          </p:txBody>
        </p:sp>
        <p:sp>
          <p:nvSpPr>
            <p:cNvPr id="27" name="pole tekstowe 26"/>
            <p:cNvSpPr txBox="1"/>
            <p:nvPr/>
          </p:nvSpPr>
          <p:spPr>
            <a:xfrm>
              <a:off x="5364088" y="834266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Działania</a:t>
              </a:r>
            </a:p>
          </p:txBody>
        </p:sp>
        <p:sp>
          <p:nvSpPr>
            <p:cNvPr id="28" name="Prostokąt 27"/>
            <p:cNvSpPr/>
            <p:nvPr/>
          </p:nvSpPr>
          <p:spPr>
            <a:xfrm>
              <a:off x="611960" y="1707854"/>
              <a:ext cx="3600000" cy="21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FRAGMENTARYZACJA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5364088" y="1707854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88900" indent="-88900"/>
              <a:r>
                <a:rPr lang="pl-PL" sz="1600" b="1" dirty="0" smtClean="0">
                  <a:solidFill>
                    <a:srgbClr val="376092"/>
                  </a:solidFill>
                </a:rPr>
                <a:t>Bogate </a:t>
              </a:r>
              <a:r>
                <a:rPr lang="pl-PL" sz="1600" b="1" dirty="0" err="1" smtClean="0">
                  <a:solidFill>
                    <a:srgbClr val="376092"/>
                  </a:solidFill>
                </a:rPr>
                <a:t>portfolio</a:t>
              </a:r>
              <a:r>
                <a:rPr lang="pl-PL" sz="1600" b="1" dirty="0" smtClean="0">
                  <a:solidFill>
                    <a:srgbClr val="376092"/>
                  </a:solidFill>
                </a:rPr>
                <a:t> anten tematycznych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30" name="Prostokąt 29"/>
            <p:cNvSpPr/>
            <p:nvPr/>
          </p:nvSpPr>
          <p:spPr>
            <a:xfrm>
              <a:off x="576424" y="2139902"/>
              <a:ext cx="3600000" cy="21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TECHNOLOGIA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31" name="Prostokąt 30"/>
            <p:cNvSpPr/>
            <p:nvPr/>
          </p:nvSpPr>
          <p:spPr>
            <a:xfrm>
              <a:off x="5364088" y="2139902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88900" indent="-88900"/>
              <a:r>
                <a:rPr lang="pl-PL" sz="1600" b="1" dirty="0" smtClean="0">
                  <a:solidFill>
                    <a:srgbClr val="376092"/>
                  </a:solidFill>
                </a:rPr>
                <a:t>Cyfryzacja produkcji i emisji</a:t>
              </a:r>
              <a:endParaRPr lang="pl-PL" sz="12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>
              <a:off x="611960" y="2643998"/>
              <a:ext cx="3600000" cy="21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KRYZYS RYNKU REKLAMY</a:t>
              </a:r>
            </a:p>
          </p:txBody>
        </p:sp>
        <p:sp>
          <p:nvSpPr>
            <p:cNvPr id="33" name="Prostokąt 32"/>
            <p:cNvSpPr/>
            <p:nvPr/>
          </p:nvSpPr>
          <p:spPr>
            <a:xfrm>
              <a:off x="5364088" y="2571950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l-PL" sz="1600" b="1" dirty="0" smtClean="0">
                  <a:solidFill>
                    <a:srgbClr val="376092"/>
                  </a:solidFill>
                </a:rPr>
                <a:t>Dywersyfikacja źródeł przychodów</a:t>
              </a:r>
            </a:p>
          </p:txBody>
        </p:sp>
        <p:sp>
          <p:nvSpPr>
            <p:cNvPr id="34" name="Prostokąt 33"/>
            <p:cNvSpPr/>
            <p:nvPr/>
          </p:nvSpPr>
          <p:spPr>
            <a:xfrm>
              <a:off x="576424" y="3076046"/>
              <a:ext cx="3600000" cy="21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spcAft>
                  <a:spcPts val="600"/>
                </a:spcAft>
              </a:pPr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NOWE MEDIA</a:t>
              </a:r>
              <a:endParaRPr lang="pl-PL" sz="1400" b="1" dirty="0" smtClean="0">
                <a:solidFill>
                  <a:srgbClr val="376092"/>
                </a:solidFill>
              </a:endParaRPr>
            </a:p>
          </p:txBody>
        </p:sp>
        <p:sp>
          <p:nvSpPr>
            <p:cNvPr id="35" name="Prostokąt 34"/>
            <p:cNvSpPr/>
            <p:nvPr/>
          </p:nvSpPr>
          <p:spPr>
            <a:xfrm>
              <a:off x="5364088" y="3003998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l-PL" sz="1600" b="1" dirty="0" smtClean="0">
                  <a:solidFill>
                    <a:srgbClr val="376092"/>
                  </a:solidFill>
                </a:rPr>
                <a:t>Ekspansja w nowych mediach</a:t>
              </a:r>
            </a:p>
          </p:txBody>
        </p:sp>
        <p:sp>
          <p:nvSpPr>
            <p:cNvPr id="36" name="Prostokąt 35"/>
            <p:cNvSpPr/>
            <p:nvPr/>
          </p:nvSpPr>
          <p:spPr>
            <a:xfrm>
              <a:off x="576424" y="3508094"/>
              <a:ext cx="3600000" cy="21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l-PL" sz="1600" b="1" cap="small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NIEWYDOLNOŚĆ SYSTEMU ABONAMENTOWEGO </a:t>
              </a:r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5364088" y="3508054"/>
              <a:ext cx="3600000" cy="180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pl-PL" sz="1600" b="1" dirty="0" smtClean="0">
                  <a:solidFill>
                    <a:srgbClr val="376092"/>
                  </a:solidFill>
                </a:rPr>
                <a:t>Głęboka restrukturyzacja w sferze organizacyjnej i operacyjnej</a:t>
              </a:r>
            </a:p>
          </p:txBody>
        </p:sp>
        <p:sp>
          <p:nvSpPr>
            <p:cNvPr id="38" name="pole tekstowe 37"/>
            <p:cNvSpPr txBox="1"/>
            <p:nvPr/>
          </p:nvSpPr>
          <p:spPr>
            <a:xfrm>
              <a:off x="539552" y="4229675"/>
              <a:ext cx="83529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Przejście przez najtrudniejszy okres szansą na realizację misji we współczesnym świecie, w przyszłych warunkach uzdrowionego systemu abonamentowego.</a:t>
              </a:r>
              <a:endParaRPr lang="pl-PL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6.97101E-7 L -4.16667E-6 -0.27976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6.97101E-7 L -4.16667E-6 -0.2797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6.97101E-7 L -4.16667E-6 -0.2797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2153E-6 L -0.00139 -0.27761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3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1.07958E-6 L 0.00191 -0.30136 " pathEditMode="relative" rAng="0" ptsTypes="AA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51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4355E-6 L -3.88889E-6 -0.25694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4355E-6 L -3.88889E-6 -0.25694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4355E-6 L -3.88889E-6 -0.25694 " pathEditMode="relative" rAng="0" ptsTypes="AA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4355E-6 L -3.88889E-6 -0.25694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9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50541E-6 L -0.00138 -0.25672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29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15916E-6 L 0.00035 -0.23874 " pathEditMode="relative" rAng="0" ptsTypes="AA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9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15916E-6 L 0.00035 -0.23874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9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0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2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22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2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2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8168 " pathEditMode="relative" ptsTypes="AA">
                                      <p:cBhvr>
                                        <p:cTn id="13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2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5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8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1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-0.00339 L -0.0026 -0.1574 " pathEditMode="relative" rAng="0" ptsTypes="AA">
                                      <p:cBhvr>
                                        <p:cTn id="16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17284E-7 L -4.44444E-6 -0.19197 " pathEditMode="relative" rAng="0" ptsTypes="AA">
                                      <p:cBhvr>
                                        <p:cTn id="170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6.17284E-7 L -4.44444E-6 -0.19197 " pathEditMode="relative" rAng="0" ptsTypes="AA">
                                      <p:cBhvr>
                                        <p:cTn id="172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6"/>
                                    </p:animMotion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89389E-6 L 0.00104 -0.1641 " pathEditMode="relative" rAng="0" ptsTypes="AA">
                                      <p:cBhvr>
                                        <p:cTn id="17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2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08642E-6 L 0.00209 -0.17777 " pathEditMode="relative" rAng="0" ptsTypes="AA">
                                      <p:cBhvr>
                                        <p:cTn id="17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9"/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08642E-6 L 0.00209 -0.17777 " pathEditMode="relative" rAng="0" ptsTypes="AA">
                                      <p:cBhvr>
                                        <p:cTn id="17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9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3.08642E-6 L 0.00209 -0.17777 " pathEditMode="relative" rAng="0" ptsTypes="AA">
                                      <p:cBhvr>
                                        <p:cTn id="18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89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2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5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8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4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000"/>
                            </p:stCondLst>
                            <p:childTnLst>
                              <p:par>
                                <p:cTn id="1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2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26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28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3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3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3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36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11203 " pathEditMode="relative" ptsTypes="AA">
                                      <p:cBhvr>
                                        <p:cTn id="23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0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6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9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2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5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1000"/>
                            </p:stCondLst>
                            <p:childTnLst>
                              <p:par>
                                <p:cTn id="2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9815 " pathEditMode="relative" ptsTypes="AA">
                                      <p:cBhvr>
                                        <p:cTn id="26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09815 " pathEditMode="relative" ptsTypes="AA">
                                      <p:cBhvr>
                                        <p:cTn id="2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000"/>
                            </p:stCondLst>
                            <p:childTnLst>
                              <p:par>
                                <p:cTn id="2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5" grpId="1" build="allAtOnce"/>
      <p:bldP spid="6" grpId="0" build="allAtOnce"/>
      <p:bldP spid="6" grpId="1" uiExpand="1" build="allAtOnce"/>
      <p:bldP spid="9" grpId="0" build="allAtOnce"/>
      <p:bldP spid="9" grpId="1" build="allAtOnce"/>
      <p:bldP spid="10" grpId="0" build="allAtOnce"/>
      <p:bldP spid="10" grpId="1" uiExpand="1" build="allAtOnce"/>
      <p:bldP spid="11" grpId="0" build="allAtOnce"/>
      <p:bldP spid="11" grpId="1" build="allAtOnce"/>
      <p:bldP spid="12" grpId="0" build="allAtOnce"/>
      <p:bldP spid="12" grpId="1" build="allAtOnce"/>
      <p:bldP spid="13" grpId="0" build="allAtOnce"/>
      <p:bldP spid="13" grpId="1" uiExpand="1" build="allAtOnce"/>
      <p:bldP spid="14" grpId="0" build="allAtOnce"/>
      <p:bldP spid="14" grpId="1" uiExpand="1" build="allAtOnce"/>
      <p:bldP spid="16" grpId="0" build="allAtOnce"/>
      <p:bldP spid="16" grpId="1" build="allAtOnce"/>
      <p:bldP spid="17" grpId="0" build="allAtOnce"/>
      <p:bldP spid="17" grpId="1" build="allAtOnce"/>
      <p:bldP spid="20" grpId="0"/>
      <p:bldP spid="20" grpId="1"/>
      <p:bldP spid="21" grpId="0"/>
      <p:bldP spid="21" grpId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Misja Telewizji Polskiej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67544" y="2020654"/>
            <a:ext cx="79928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000" i="1" dirty="0" smtClean="0"/>
              <a:t>Telewizja Polska oferuje całemu społeczeństwu i poszczególnym jego częściom, zróżnicowane programy i inne usługi w zakresie informacji, publicystyki, kultury, rozrywki, edukacji i sportu, cechujące się pluralizmem, bezstronnością, wyważeniem i niezależnością oraz innowacyjnością, wysoką jakością i integralnością przekazu</a:t>
            </a:r>
            <a:r>
              <a:rPr lang="pl-PL" sz="2000" i="1" dirty="0" smtClean="0"/>
              <a:t>.</a:t>
            </a:r>
          </a:p>
          <a:p>
            <a:pPr algn="just"/>
            <a:endParaRPr lang="pl-PL" sz="2000" i="1" dirty="0" smtClean="0"/>
          </a:p>
          <a:p>
            <a:pPr algn="r"/>
            <a:endParaRPr lang="pl-PL" i="1" dirty="0" smtClean="0"/>
          </a:p>
          <a:p>
            <a:pPr algn="r"/>
            <a:r>
              <a:rPr lang="pl-PL" i="1" dirty="0" smtClean="0"/>
              <a:t>W ślad za ustawą o radiofonii i </a:t>
            </a:r>
            <a:r>
              <a:rPr lang="pl-PL" i="1" dirty="0" smtClean="0"/>
              <a:t>telewizji</a:t>
            </a:r>
            <a:endParaRPr lang="pl-PL" dirty="0" smtClean="0"/>
          </a:p>
        </p:txBody>
      </p:sp>
      <p:sp>
        <p:nvSpPr>
          <p:cNvPr id="8" name="pole tekstowe 7"/>
          <p:cNvSpPr txBox="1"/>
          <p:nvPr/>
        </p:nvSpPr>
        <p:spPr>
          <a:xfrm>
            <a:off x="467544" y="1113588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pl-PL" sz="2400" b="1" dirty="0" smtClean="0"/>
              <a:t>Misja TVP wyróżnikiem organizacji na tle pozostałych mediów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1331640" y="141480"/>
            <a:ext cx="7704856" cy="540060"/>
          </a:xfrm>
        </p:spPr>
        <p:txBody>
          <a:bodyPr/>
          <a:lstStyle/>
          <a:p>
            <a:r>
              <a:rPr lang="pl-PL" dirty="0" smtClean="0"/>
              <a:t>Wizja 2020 – pięć filarów TVP</a:t>
            </a:r>
            <a:endParaRPr lang="pl-PL" dirty="0"/>
          </a:p>
        </p:txBody>
      </p:sp>
      <p:sp>
        <p:nvSpPr>
          <p:cNvPr id="9" name="pole tekstowe 8"/>
          <p:cNvSpPr txBox="1"/>
          <p:nvPr/>
        </p:nvSpPr>
        <p:spPr>
          <a:xfrm>
            <a:off x="5364488" y="987574"/>
            <a:ext cx="3600000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b="1" dirty="0" smtClean="0"/>
              <a:t>Edukacja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TVP źródłem informacji, opinii i wiedzy z różnorakich dziedzin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kształtowanie wśród młodych wzorców pozytywnych zachowań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wykorzystanie różnorodnych form gatunkowych i nowych technologii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5364488" y="987574"/>
            <a:ext cx="3600000" cy="24160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l-PL" b="1" dirty="0" smtClean="0"/>
              <a:t>Debata publiczna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tworzenie przestrzeni dla demokracji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budowanie spójności społecznej</a:t>
            </a:r>
          </a:p>
          <a:p>
            <a:pPr marL="180975" indent="-180975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debaty o najważniejszych problemach z udziałem ekspertów oraz autorytetów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pobudzanie aktywności obywatelskiej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wykorzystanie potencjału oddziałów regionalnych</a:t>
            </a:r>
          </a:p>
        </p:txBody>
      </p:sp>
      <p:sp>
        <p:nvSpPr>
          <p:cNvPr id="27" name="pole tekstowe 26"/>
          <p:cNvSpPr txBox="1"/>
          <p:nvPr/>
        </p:nvSpPr>
        <p:spPr>
          <a:xfrm>
            <a:off x="5364488" y="987574"/>
            <a:ext cx="3600000" cy="24083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l-PL" b="1" dirty="0" smtClean="0"/>
              <a:t>Dziedzictwo narodowe i kultura języka polskiego</a:t>
            </a:r>
            <a:endParaRPr lang="pl-PL" b="1" dirty="0" smtClean="0"/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popularyzacja wiedzy historycznej w produkcjach własnych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troska </a:t>
            </a:r>
            <a:r>
              <a:rPr lang="pl-PL" sz="1600" dirty="0" smtClean="0"/>
              <a:t>o </a:t>
            </a:r>
            <a:r>
              <a:rPr lang="pl-PL" sz="1600" dirty="0" smtClean="0"/>
              <a:t>kulturę dyskursu</a:t>
            </a:r>
            <a:endParaRPr lang="pl-PL" sz="1600" dirty="0" smtClean="0"/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rzeczowy dialog polityczny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propagowanie etyki słowa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u</a:t>
            </a:r>
            <a:r>
              <a:rPr lang="pl-PL" sz="1600" dirty="0" smtClean="0"/>
              <a:t>powszechnianie kultury narodowej</a:t>
            </a:r>
            <a:endParaRPr lang="pl-PL" sz="1600" dirty="0" smtClean="0"/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wspieranie inicjatyw społecznych</a:t>
            </a:r>
          </a:p>
        </p:txBody>
      </p:sp>
      <p:sp>
        <p:nvSpPr>
          <p:cNvPr id="28" name="pole tekstowe 27"/>
          <p:cNvSpPr txBox="1"/>
          <p:nvPr/>
        </p:nvSpPr>
        <p:spPr>
          <a:xfrm>
            <a:off x="5364488" y="987574"/>
            <a:ext cx="3600000" cy="3854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l-PL" b="1" dirty="0" smtClean="0"/>
              <a:t>Nowe media 3.0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jak najszersze udostępnianie zasobów programowych (docelowo całego programu)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większa transparentność decyzji programowych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utworzenie narzędzi aktywizujących społeczeństwo obywatelskie i wspierających budowę społeczeństwa informacyjnego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tworzenie społeczności widzów wokół oferowanych serwisów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wsłuchiwanie się w głos widzów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specjalne treści dostępne jedynie w Internecie</a:t>
            </a:r>
          </a:p>
        </p:txBody>
      </p:sp>
      <p:sp>
        <p:nvSpPr>
          <p:cNvPr id="29" name="pole tekstowe 28"/>
          <p:cNvSpPr txBox="1"/>
          <p:nvPr/>
        </p:nvSpPr>
        <p:spPr>
          <a:xfrm>
            <a:off x="5364488" y="987574"/>
            <a:ext cx="3600000" cy="26237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pl-PL" b="1" dirty="0" smtClean="0"/>
              <a:t>Przyjazna telewizja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zmiana wizerunku starej telewizji naśladującej komercję na wizerunek mądrego sąsiada i towarzysza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nadawca otwarty na uwagi odbiorców, z własnym rzecznikiem widzów</a:t>
            </a:r>
          </a:p>
          <a:p>
            <a:pPr marL="180975" indent="-180975" algn="just">
              <a:buClr>
                <a:srgbClr val="C00000"/>
              </a:buClr>
              <a:buFont typeface="Arial" pitchFamily="34" charset="0"/>
              <a:buChar char="•"/>
            </a:pPr>
            <a:r>
              <a:rPr lang="pl-PL" sz="1600" dirty="0" smtClean="0"/>
              <a:t>opisywanie świata rzeczywistego, sukcesów, problemów i niepokojów Polaków</a:t>
            </a:r>
          </a:p>
          <a:p>
            <a:pPr marL="180975" indent="-180975" algn="just">
              <a:buClr>
                <a:srgbClr val="C00000"/>
              </a:buClr>
            </a:pPr>
            <a:endParaRPr lang="pl-PL" sz="1600" dirty="0" smtClean="0"/>
          </a:p>
        </p:txBody>
      </p:sp>
      <p:sp>
        <p:nvSpPr>
          <p:cNvPr id="30" name="Prostokąt 29"/>
          <p:cNvSpPr/>
          <p:nvPr/>
        </p:nvSpPr>
        <p:spPr>
          <a:xfrm>
            <a:off x="5112568" y="843558"/>
            <a:ext cx="3995936" cy="3960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6" name="Strzałka kolista 25"/>
          <p:cNvSpPr/>
          <p:nvPr/>
        </p:nvSpPr>
        <p:spPr>
          <a:xfrm>
            <a:off x="540032" y="699542"/>
            <a:ext cx="4320000" cy="4320000"/>
          </a:xfrm>
          <a:prstGeom prst="circularArrow">
            <a:avLst>
              <a:gd name="adj1" fmla="val 5274"/>
              <a:gd name="adj2" fmla="val 487574"/>
              <a:gd name="adj3" fmla="val 14222186"/>
              <a:gd name="adj4" fmla="val 16979672"/>
              <a:gd name="adj5" fmla="val 5477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/>
        </p:spPr>
        <p:style>
          <a:lnRef idx="0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7" name="Obraz 6" descr="https://upload.wikimedia.org/wikipedia/commons/thumb/3/32/TVP_logo.svg/2000px-TVP_logo.sv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571750"/>
            <a:ext cx="1937296" cy="63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" name="Grupa 10"/>
          <p:cNvGrpSpPr/>
          <p:nvPr/>
        </p:nvGrpSpPr>
        <p:grpSpPr>
          <a:xfrm>
            <a:off x="1835696" y="795948"/>
            <a:ext cx="1549413" cy="648000"/>
            <a:chOff x="2546817" y="36905"/>
            <a:chExt cx="1354673" cy="642574"/>
          </a:xfrm>
        </p:grpSpPr>
        <p:sp>
          <p:nvSpPr>
            <p:cNvPr id="12" name="Prostokąt zaokrąglony 11"/>
            <p:cNvSpPr/>
            <p:nvPr/>
          </p:nvSpPr>
          <p:spPr>
            <a:xfrm>
              <a:off x="2656198" y="39240"/>
              <a:ext cx="1116000" cy="593456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3" name="Prostokąt 12"/>
            <p:cNvSpPr/>
            <p:nvPr/>
          </p:nvSpPr>
          <p:spPr>
            <a:xfrm>
              <a:off x="2546817" y="36905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Edukacja</a:t>
              </a:r>
              <a:endParaRPr lang="pl-PL" sz="105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4" name="Grupa 13"/>
          <p:cNvGrpSpPr/>
          <p:nvPr/>
        </p:nvGrpSpPr>
        <p:grpSpPr>
          <a:xfrm>
            <a:off x="3635896" y="1635718"/>
            <a:ext cx="1224000" cy="648000"/>
            <a:chOff x="4120362" y="777157"/>
            <a:chExt cx="1424197" cy="712098"/>
          </a:xfrm>
        </p:grpSpPr>
        <p:sp>
          <p:nvSpPr>
            <p:cNvPr id="15" name="Prostokąt zaokrąglony 14"/>
            <p:cNvSpPr/>
            <p:nvPr/>
          </p:nvSpPr>
          <p:spPr>
            <a:xfrm>
              <a:off x="4120362" y="777157"/>
              <a:ext cx="1424197" cy="71209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6" name="Prostokąt 15"/>
            <p:cNvSpPr/>
            <p:nvPr/>
          </p:nvSpPr>
          <p:spPr>
            <a:xfrm>
              <a:off x="4155124" y="811919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Debata publiczna</a:t>
              </a:r>
            </a:p>
          </p:txBody>
        </p:sp>
      </p:grpSp>
      <p:grpSp>
        <p:nvGrpSpPr>
          <p:cNvPr id="17" name="Grupa 16"/>
          <p:cNvGrpSpPr/>
          <p:nvPr/>
        </p:nvGrpSpPr>
        <p:grpSpPr>
          <a:xfrm>
            <a:off x="3024056" y="3651870"/>
            <a:ext cx="2052000" cy="828000"/>
            <a:chOff x="3547909" y="2656453"/>
            <a:chExt cx="2189176" cy="712098"/>
          </a:xfrm>
        </p:grpSpPr>
        <p:sp>
          <p:nvSpPr>
            <p:cNvPr id="18" name="Prostokąt zaokrąglony 17"/>
            <p:cNvSpPr/>
            <p:nvPr/>
          </p:nvSpPr>
          <p:spPr>
            <a:xfrm>
              <a:off x="3547909" y="2656453"/>
              <a:ext cx="2189176" cy="71209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9" name="Prostokąt 18"/>
            <p:cNvSpPr/>
            <p:nvPr/>
          </p:nvSpPr>
          <p:spPr>
            <a:xfrm>
              <a:off x="3582671" y="2691215"/>
              <a:ext cx="2119652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Dziedzictwo narodowe i kultura języka polskiego</a:t>
              </a:r>
              <a:endParaRPr lang="pl-PL" sz="16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" name="Grupa 19"/>
          <p:cNvGrpSpPr/>
          <p:nvPr/>
        </p:nvGrpSpPr>
        <p:grpSpPr>
          <a:xfrm>
            <a:off x="323528" y="3795958"/>
            <a:ext cx="1620000" cy="648000"/>
            <a:chOff x="977519" y="2798247"/>
            <a:chExt cx="1808445" cy="712098"/>
          </a:xfrm>
        </p:grpSpPr>
        <p:sp>
          <p:nvSpPr>
            <p:cNvPr id="21" name="Prostokąt zaokrąglony 20"/>
            <p:cNvSpPr/>
            <p:nvPr/>
          </p:nvSpPr>
          <p:spPr>
            <a:xfrm>
              <a:off x="977519" y="2798247"/>
              <a:ext cx="1808445" cy="71209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2" name="Prostokąt 21"/>
            <p:cNvSpPr/>
            <p:nvPr/>
          </p:nvSpPr>
          <p:spPr>
            <a:xfrm>
              <a:off x="1012281" y="2833009"/>
              <a:ext cx="1738921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Nowe media 3.0</a:t>
              </a:r>
            </a:p>
          </p:txBody>
        </p:sp>
      </p:grpSp>
      <p:grpSp>
        <p:nvGrpSpPr>
          <p:cNvPr id="23" name="Grupa 22"/>
          <p:cNvGrpSpPr/>
          <p:nvPr/>
        </p:nvGrpSpPr>
        <p:grpSpPr>
          <a:xfrm>
            <a:off x="359664" y="1635646"/>
            <a:ext cx="1188000" cy="677875"/>
            <a:chOff x="615809" y="1174716"/>
            <a:chExt cx="1424197" cy="788747"/>
          </a:xfrm>
        </p:grpSpPr>
        <p:sp>
          <p:nvSpPr>
            <p:cNvPr id="24" name="Prostokąt zaokrąglony 23"/>
            <p:cNvSpPr/>
            <p:nvPr/>
          </p:nvSpPr>
          <p:spPr>
            <a:xfrm>
              <a:off x="615809" y="1174716"/>
              <a:ext cx="1424197" cy="712098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5" name="Prostokąt 24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Przyjazna Telewizja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8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8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048 0.0139 " pathEditMode="relative" ptsTypes="AA">
                                      <p:cBhvr>
                                        <p:cTn id="9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3.88769E-6 L 0.34063 0.00709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27" grpId="0"/>
      <p:bldP spid="27" grpId="1"/>
      <p:bldP spid="28" grpId="0"/>
      <p:bldP spid="28" grpId="1"/>
      <p:bldP spid="29" grpId="0"/>
      <p:bldP spid="29" grpId="1"/>
      <p:bldP spid="30" grpId="0" animBg="1"/>
      <p:bldP spid="3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a 5"/>
          <p:cNvGrpSpPr/>
          <p:nvPr/>
        </p:nvGrpSpPr>
        <p:grpSpPr>
          <a:xfrm>
            <a:off x="3131840" y="3219822"/>
            <a:ext cx="2952328" cy="1805595"/>
            <a:chOff x="-13407" y="269013"/>
            <a:chExt cx="2722203" cy="1645204"/>
          </a:xfrm>
        </p:grpSpPr>
        <p:sp>
          <p:nvSpPr>
            <p:cNvPr id="7" name="Prostokąt 6"/>
            <p:cNvSpPr/>
            <p:nvPr/>
          </p:nvSpPr>
          <p:spPr>
            <a:xfrm>
              <a:off x="694" y="269013"/>
              <a:ext cx="2708102" cy="1624861"/>
            </a:xfrm>
            <a:prstGeom prst="rect">
              <a:avLst/>
            </a:prstGeom>
            <a:solidFill>
              <a:srgbClr val="8064A2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Prostokąt 7"/>
            <p:cNvSpPr/>
            <p:nvPr/>
          </p:nvSpPr>
          <p:spPr>
            <a:xfrm>
              <a:off x="-13407" y="289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[PROGRAM]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trategiczna przewaga programowa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profesjonalna, nowoczesna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odpowiedzialna realizacja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misji 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oparcie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 potencjał produkcyjny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k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oniec szkodliwej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rywalizacji z nadawcami komercyjnymi</a:t>
              </a:r>
            </a:p>
          </p:txBody>
        </p:sp>
      </p:grpSp>
      <p:grpSp>
        <p:nvGrpSpPr>
          <p:cNvPr id="4" name="Grupa 11"/>
          <p:cNvGrpSpPr/>
          <p:nvPr/>
        </p:nvGrpSpPr>
        <p:grpSpPr>
          <a:xfrm>
            <a:off x="3137927" y="3075806"/>
            <a:ext cx="2946240" cy="1862298"/>
            <a:chOff x="2979607" y="197005"/>
            <a:chExt cx="2716590" cy="1696869"/>
          </a:xfrm>
        </p:grpSpPr>
        <p:sp>
          <p:nvSpPr>
            <p:cNvPr id="13" name="Prostokąt 12"/>
            <p:cNvSpPr/>
            <p:nvPr/>
          </p:nvSpPr>
          <p:spPr>
            <a:xfrm>
              <a:off x="2979607" y="269013"/>
              <a:ext cx="2708103" cy="1624861"/>
            </a:xfrm>
            <a:prstGeom prst="rect">
              <a:avLst/>
            </a:prstGeom>
            <a:solidFill>
              <a:srgbClr val="8064A2">
                <a:hueOff val="-892954"/>
                <a:satOff val="5380"/>
                <a:lumOff val="431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2988095" y="19700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[KANAŁY DYSTRYBUCJI]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0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r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ozwój nowych kanałów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dystrybucji dla formatów, treści i usług dodanych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wizja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nowych mediów 3.0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utrzymanie roli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telewizji linearnej</a:t>
              </a:r>
            </a:p>
          </p:txBody>
        </p:sp>
      </p:grpSp>
      <p:grpSp>
        <p:nvGrpSpPr>
          <p:cNvPr id="5" name="Grupa 14"/>
          <p:cNvGrpSpPr/>
          <p:nvPr/>
        </p:nvGrpSpPr>
        <p:grpSpPr>
          <a:xfrm>
            <a:off x="3131840" y="3219822"/>
            <a:ext cx="2937035" cy="1783270"/>
            <a:chOff x="144007" y="2237202"/>
            <a:chExt cx="2708102" cy="1624861"/>
          </a:xfrm>
        </p:grpSpPr>
        <p:sp>
          <p:nvSpPr>
            <p:cNvPr id="16" name="Prostokąt 15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  <a:solidFill>
              <a:srgbClr val="8064A2">
                <a:hueOff val="-1785908"/>
                <a:satOff val="10760"/>
                <a:lumOff val="862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Prostokąt 16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[KOMUNIKACJA i PROMOCJA]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2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wzmocnienie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wizerunku </a:t>
              </a:r>
              <a:endParaRPr lang="pl-PL" sz="1400" b="1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dbałość o zaufanie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społeczne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</a:p>
          </p:txBody>
        </p:sp>
      </p:grpSp>
      <p:grpSp>
        <p:nvGrpSpPr>
          <p:cNvPr id="6" name="Grupa 17"/>
          <p:cNvGrpSpPr/>
          <p:nvPr/>
        </p:nvGrpSpPr>
        <p:grpSpPr>
          <a:xfrm>
            <a:off x="3203848" y="3236752"/>
            <a:ext cx="2937035" cy="1783270"/>
            <a:chOff x="2979607" y="2164685"/>
            <a:chExt cx="2708102" cy="1624861"/>
          </a:xfrm>
        </p:grpSpPr>
        <p:sp>
          <p:nvSpPr>
            <p:cNvPr id="19" name="Prostokąt 18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  <a:solidFill>
              <a:srgbClr val="8064A2">
                <a:hueOff val="-2678862"/>
                <a:satOff val="16139"/>
                <a:lumOff val="1294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Prostokąt 19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[TECHNOLOGIE i </a:t>
              </a:r>
              <a:r>
                <a:rPr lang="pl-PL" sz="1400" b="1" kern="1200" dirty="0" err="1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R&amp;D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n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owoczesne zaplecze technologiczne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działalność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 TVP </a:t>
              </a: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wraz z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OTV      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c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yfryzacja i konwergencja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mediów </a:t>
              </a:r>
            </a:p>
          </p:txBody>
        </p:sp>
      </p:grpSp>
      <p:grpSp>
        <p:nvGrpSpPr>
          <p:cNvPr id="9" name="Grupa 20"/>
          <p:cNvGrpSpPr/>
          <p:nvPr/>
        </p:nvGrpSpPr>
        <p:grpSpPr>
          <a:xfrm>
            <a:off x="3059832" y="3219822"/>
            <a:ext cx="2937035" cy="1783270"/>
            <a:chOff x="694" y="4060356"/>
            <a:chExt cx="2708102" cy="1624861"/>
          </a:xfrm>
        </p:grpSpPr>
        <p:sp>
          <p:nvSpPr>
            <p:cNvPr id="22" name="Prostokąt 21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  <a:solidFill>
              <a:srgbClr val="8064A2">
                <a:hueOff val="-3571816"/>
                <a:satOff val="21519"/>
                <a:lumOff val="1725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3" name="Prostokąt 22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[EKONOMIA]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tabilne finanse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S.A.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maksymalne inwestycje w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 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technologię</a:t>
              </a:r>
              <a:endParaRPr lang="pl-PL" sz="1400" b="1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z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równoważenie finansowania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publicznego 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komercyjnego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optymalizacja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bazy kosztowej</a:t>
              </a:r>
            </a:p>
          </p:txBody>
        </p:sp>
      </p:grpSp>
      <p:grpSp>
        <p:nvGrpSpPr>
          <p:cNvPr id="10" name="Grupa 23"/>
          <p:cNvGrpSpPr/>
          <p:nvPr/>
        </p:nvGrpSpPr>
        <p:grpSpPr>
          <a:xfrm>
            <a:off x="3131840" y="3219822"/>
            <a:ext cx="2937035" cy="1783271"/>
            <a:chOff x="2979607" y="4060355"/>
            <a:chExt cx="2708102" cy="1624862"/>
          </a:xfrm>
        </p:grpSpPr>
        <p:sp>
          <p:nvSpPr>
            <p:cNvPr id="25" name="Prostokąt 24"/>
            <p:cNvSpPr/>
            <p:nvPr/>
          </p:nvSpPr>
          <p:spPr>
            <a:xfrm>
              <a:off x="2979607" y="4060355"/>
              <a:ext cx="2708102" cy="1624861"/>
            </a:xfrm>
            <a:prstGeom prst="rect">
              <a:avLst/>
            </a:prstGeom>
            <a:solidFill>
              <a:srgbClr val="8064A2">
                <a:hueOff val="-4464770"/>
                <a:satOff val="26899"/>
                <a:lumOff val="2156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2979607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[ORGANIZACJA]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transformacja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organizacji – redakcje tematyczne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profesjonalna, zorientowana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cele,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kreatywna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otwarta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skupienie na misji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powinnościach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programowych TVP</a:t>
              </a:r>
            </a:p>
          </p:txBody>
        </p: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Strategiczne cele TVP S.A. 2016-2020</a:t>
            </a:r>
            <a:endParaRPr lang="pl-PL" dirty="0"/>
          </a:p>
        </p:txBody>
      </p:sp>
      <p:grpSp>
        <p:nvGrpSpPr>
          <p:cNvPr id="24" name="Grupa 5"/>
          <p:cNvGrpSpPr/>
          <p:nvPr/>
        </p:nvGrpSpPr>
        <p:grpSpPr>
          <a:xfrm>
            <a:off x="3131840" y="864469"/>
            <a:ext cx="2952328" cy="1805595"/>
            <a:chOff x="-13407" y="269013"/>
            <a:chExt cx="2722203" cy="1645204"/>
          </a:xfrm>
        </p:grpSpPr>
        <p:sp>
          <p:nvSpPr>
            <p:cNvPr id="27" name="Prostokąt 26"/>
            <p:cNvSpPr/>
            <p:nvPr/>
          </p:nvSpPr>
          <p:spPr>
            <a:xfrm>
              <a:off x="694" y="269013"/>
              <a:ext cx="2708102" cy="1624861"/>
            </a:xfrm>
            <a:prstGeom prst="rect">
              <a:avLst/>
            </a:prstGeom>
            <a:solidFill>
              <a:srgbClr val="8064A2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9" name="Prostokąt 28"/>
            <p:cNvSpPr/>
            <p:nvPr/>
          </p:nvSpPr>
          <p:spPr>
            <a:xfrm>
              <a:off x="-13407" y="289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[PROGRAM]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trategiczna przewaga programowa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profesjonalna, nowoczesna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odpowiedzialna realizacja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misji 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oparcie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 potencjał produkcyjny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k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oniec szkodliwej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rywalizacji z nadawcami komercyjnymi</a:t>
              </a:r>
            </a:p>
          </p:txBody>
        </p:sp>
      </p:grpSp>
      <p:grpSp>
        <p:nvGrpSpPr>
          <p:cNvPr id="30" name="Grupa 11"/>
          <p:cNvGrpSpPr/>
          <p:nvPr/>
        </p:nvGrpSpPr>
        <p:grpSpPr>
          <a:xfrm>
            <a:off x="3116547" y="3112022"/>
            <a:ext cx="2988000" cy="1908000"/>
            <a:chOff x="2979607" y="197005"/>
            <a:chExt cx="2716590" cy="1696869"/>
          </a:xfrm>
        </p:grpSpPr>
        <p:sp>
          <p:nvSpPr>
            <p:cNvPr id="31" name="Prostokąt 30"/>
            <p:cNvSpPr/>
            <p:nvPr/>
          </p:nvSpPr>
          <p:spPr>
            <a:xfrm>
              <a:off x="2979607" y="269013"/>
              <a:ext cx="2708103" cy="1624861"/>
            </a:xfrm>
            <a:prstGeom prst="rect">
              <a:avLst/>
            </a:prstGeom>
            <a:solidFill>
              <a:srgbClr val="8064A2">
                <a:hueOff val="-892954"/>
                <a:satOff val="5380"/>
                <a:lumOff val="431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2" name="Prostokąt 31"/>
            <p:cNvSpPr/>
            <p:nvPr/>
          </p:nvSpPr>
          <p:spPr>
            <a:xfrm>
              <a:off x="2988095" y="19700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[KANAŁY DYSTRYBUCJI]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r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ozwój nowych kanałów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dystrybucji dla formatów,  treści i usług dodanych 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wizja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nowych mediów 3.0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utrzymanie roli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telewizji linearnej</a:t>
              </a:r>
            </a:p>
          </p:txBody>
        </p:sp>
      </p:grpSp>
      <p:grpSp>
        <p:nvGrpSpPr>
          <p:cNvPr id="33" name="Grupa 14"/>
          <p:cNvGrpSpPr/>
          <p:nvPr/>
        </p:nvGrpSpPr>
        <p:grpSpPr>
          <a:xfrm>
            <a:off x="164219" y="958802"/>
            <a:ext cx="2937035" cy="1783270"/>
            <a:chOff x="144007" y="2237202"/>
            <a:chExt cx="2708102" cy="1624861"/>
          </a:xfrm>
        </p:grpSpPr>
        <p:sp>
          <p:nvSpPr>
            <p:cNvPr id="34" name="Prostokąt 33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  <a:solidFill>
              <a:srgbClr val="8064A2">
                <a:hueOff val="-1785908"/>
                <a:satOff val="10760"/>
                <a:lumOff val="862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5" name="Prostokąt 34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[KOMUNIKACJA i PROMOCJA]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2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wzmocnienie wizerunku </a:t>
              </a:r>
              <a:endParaRPr lang="pl-PL" sz="1400" b="1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dbałość o zaufanie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społeczne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6" name="Grupa 17"/>
          <p:cNvGrpSpPr/>
          <p:nvPr/>
        </p:nvGrpSpPr>
        <p:grpSpPr>
          <a:xfrm>
            <a:off x="6156176" y="1013880"/>
            <a:ext cx="2937035" cy="1783270"/>
            <a:chOff x="2979607" y="2164685"/>
            <a:chExt cx="2708102" cy="1624861"/>
          </a:xfrm>
        </p:grpSpPr>
        <p:sp>
          <p:nvSpPr>
            <p:cNvPr id="37" name="Prostokąt 36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  <a:solidFill>
              <a:srgbClr val="8064A2">
                <a:hueOff val="-2678862"/>
                <a:satOff val="16139"/>
                <a:lumOff val="1294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8" name="Prostokąt 37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[TECHNOLOGIE i </a:t>
              </a:r>
              <a:r>
                <a:rPr lang="pl-PL" sz="1400" b="1" kern="1200" dirty="0" err="1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R&amp;D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n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owoczesne zaplecze technologiczne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działalność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 TVP </a:t>
              </a: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wraz z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OTV      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c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yfryzacja i konwergencja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mediów </a:t>
              </a:r>
            </a:p>
          </p:txBody>
        </p:sp>
      </p:grpSp>
      <p:grpSp>
        <p:nvGrpSpPr>
          <p:cNvPr id="39" name="Grupa 20"/>
          <p:cNvGrpSpPr/>
          <p:nvPr/>
        </p:nvGrpSpPr>
        <p:grpSpPr>
          <a:xfrm>
            <a:off x="107504" y="3030104"/>
            <a:ext cx="2937035" cy="1783270"/>
            <a:chOff x="694" y="4060356"/>
            <a:chExt cx="2708102" cy="1624861"/>
          </a:xfrm>
        </p:grpSpPr>
        <p:sp>
          <p:nvSpPr>
            <p:cNvPr id="40" name="Prostokąt 39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  <a:solidFill>
              <a:srgbClr val="8064A2">
                <a:hueOff val="-3571816"/>
                <a:satOff val="21519"/>
                <a:lumOff val="1725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1" name="Prostokąt 40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[EKONOMIA]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tabilne finanse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S.A.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maksymalne inwestycje w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technologię</a:t>
              </a:r>
              <a:endParaRPr lang="pl-PL" sz="1400" b="1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z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równoważenie finansowania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publicznego 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komercyjnego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optymalizacja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kosztów</a:t>
              </a: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42" name="Grupa 23"/>
          <p:cNvGrpSpPr/>
          <p:nvPr/>
        </p:nvGrpSpPr>
        <p:grpSpPr>
          <a:xfrm>
            <a:off x="6140883" y="3048106"/>
            <a:ext cx="2937035" cy="1783271"/>
            <a:chOff x="2979607" y="4060355"/>
            <a:chExt cx="2708102" cy="1624862"/>
          </a:xfrm>
        </p:grpSpPr>
        <p:sp>
          <p:nvSpPr>
            <p:cNvPr id="43" name="Prostokąt 42"/>
            <p:cNvSpPr/>
            <p:nvPr/>
          </p:nvSpPr>
          <p:spPr>
            <a:xfrm>
              <a:off x="2979607" y="4060355"/>
              <a:ext cx="2708102" cy="1624861"/>
            </a:xfrm>
            <a:prstGeom prst="rect">
              <a:avLst/>
            </a:prstGeom>
            <a:solidFill>
              <a:srgbClr val="8064A2">
                <a:hueOff val="-4464770"/>
                <a:satOff val="26899"/>
                <a:lumOff val="2156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4" name="Prostokąt 43"/>
            <p:cNvSpPr/>
            <p:nvPr/>
          </p:nvSpPr>
          <p:spPr>
            <a:xfrm>
              <a:off x="2979607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[ORGANIZACJA]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t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ransformacja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organizacji – redakcje tematyczne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profesjonalna, zorientowana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cele,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kreatywna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otwarta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kupienie na misji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powinnościach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programowych TVP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70476E-6 L 0.00382 -0.46974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2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7121E-6 L 0.32604 -0.43991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3" y="-2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6.91358E-6 L -0.33074 -0.43425 " pathEditMode="relative" ptsTypes="AA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79308E-6 L 0.3276 -0.03644 " pathEditMode="relative" rAng="0" ptsTypes="AA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" y="-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71605E-6 L -0.33386 -0.04753 " pathEditMode="relative" rAng="0" ptsTypes="AA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" y="-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a 11"/>
          <p:cNvGrpSpPr/>
          <p:nvPr/>
        </p:nvGrpSpPr>
        <p:grpSpPr>
          <a:xfrm>
            <a:off x="3137927" y="3085716"/>
            <a:ext cx="2946240" cy="1862298"/>
            <a:chOff x="2979607" y="197005"/>
            <a:chExt cx="2716590" cy="1696869"/>
          </a:xfrm>
        </p:grpSpPr>
        <p:sp>
          <p:nvSpPr>
            <p:cNvPr id="13" name="Prostokąt 12"/>
            <p:cNvSpPr/>
            <p:nvPr/>
          </p:nvSpPr>
          <p:spPr>
            <a:xfrm>
              <a:off x="2979607" y="269013"/>
              <a:ext cx="2708103" cy="1624861"/>
            </a:xfrm>
            <a:prstGeom prst="rect">
              <a:avLst/>
            </a:prstGeom>
            <a:solidFill>
              <a:srgbClr val="8064A2">
                <a:hueOff val="-892954"/>
                <a:satOff val="5380"/>
                <a:lumOff val="431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2988095" y="19700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[KANAŁY DYSTRYBUCJI]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2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 nowych kanałów dystrybucji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formaty, treści , usługi dodane 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wizja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nowych mediów 3.0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utrzymanie roli </a:t>
              </a:r>
              <a:r>
                <a:rPr lang="pl-PL" sz="1400" b="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telewizji linearnej</a:t>
              </a: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5" name="Grupa 14"/>
          <p:cNvGrpSpPr/>
          <p:nvPr/>
        </p:nvGrpSpPr>
        <p:grpSpPr>
          <a:xfrm>
            <a:off x="179512" y="932496"/>
            <a:ext cx="2937035" cy="1783270"/>
            <a:chOff x="144007" y="2237202"/>
            <a:chExt cx="2708102" cy="1624861"/>
          </a:xfrm>
        </p:grpSpPr>
        <p:sp>
          <p:nvSpPr>
            <p:cNvPr id="16" name="Prostokąt 15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  <a:solidFill>
              <a:srgbClr val="8064A2">
                <a:hueOff val="-1785908"/>
                <a:satOff val="10760"/>
                <a:lumOff val="862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7" name="Prostokąt 16"/>
            <p:cNvSpPr/>
            <p:nvPr/>
          </p:nvSpPr>
          <p:spPr>
            <a:xfrm>
              <a:off x="144007" y="2237202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[KOMUNIKACJA i PROMOCJA]</a:t>
              </a: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pl-PL" sz="12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Poprawa wizerunku </a:t>
              </a:r>
              <a:endParaRPr lang="pl-PL" sz="1400" b="1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zaufanie społeczne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</a:p>
          </p:txBody>
        </p:sp>
      </p:grpSp>
      <p:grpSp>
        <p:nvGrpSpPr>
          <p:cNvPr id="18" name="Grupa 17"/>
          <p:cNvGrpSpPr/>
          <p:nvPr/>
        </p:nvGrpSpPr>
        <p:grpSpPr>
          <a:xfrm>
            <a:off x="6171469" y="987574"/>
            <a:ext cx="2937035" cy="1783270"/>
            <a:chOff x="2979607" y="2164685"/>
            <a:chExt cx="2708102" cy="1624861"/>
          </a:xfrm>
        </p:grpSpPr>
        <p:sp>
          <p:nvSpPr>
            <p:cNvPr id="19" name="Prostokąt 18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  <a:solidFill>
              <a:srgbClr val="8064A2">
                <a:hueOff val="-2678862"/>
                <a:satOff val="16139"/>
                <a:lumOff val="1294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0" name="Prostokąt 19"/>
            <p:cNvSpPr/>
            <p:nvPr/>
          </p:nvSpPr>
          <p:spPr>
            <a:xfrm>
              <a:off x="2979607" y="2164685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[TECHNOLOGIE i </a:t>
              </a:r>
              <a:r>
                <a:rPr lang="pl-PL" sz="1400" b="1" kern="1200" dirty="0" err="1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R&amp;D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Nowoczesne zaplecze technologiczne</a:t>
              </a:r>
              <a:endParaRPr lang="pl-PL" sz="1400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działalność </a:t>
              </a:r>
              <a:r>
                <a:rPr lang="pl-PL" sz="140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 TVP </a:t>
              </a:r>
              <a:r>
                <a:rPr lang="pl-PL" sz="1400" dirty="0" smtClean="0">
                  <a:solidFill>
                    <a:sysClr val="window" lastClr="FFFFFF"/>
                  </a:solidFill>
                  <a:latin typeface="Calibri"/>
                </a:rPr>
                <a:t>wraz z </a:t>
              </a: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OTV      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Cyfryzacja i konwergencja </a:t>
              </a:r>
              <a:r>
                <a:rPr lang="pl-PL" sz="140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mediów </a:t>
              </a: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" name="Grupa 20"/>
          <p:cNvGrpSpPr/>
          <p:nvPr/>
        </p:nvGrpSpPr>
        <p:grpSpPr>
          <a:xfrm>
            <a:off x="122797" y="3003798"/>
            <a:ext cx="2937035" cy="1783270"/>
            <a:chOff x="694" y="4060356"/>
            <a:chExt cx="2708102" cy="1624861"/>
          </a:xfrm>
        </p:grpSpPr>
        <p:sp>
          <p:nvSpPr>
            <p:cNvPr id="22" name="Prostokąt 21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  <a:solidFill>
              <a:srgbClr val="8064A2">
                <a:hueOff val="-3571816"/>
                <a:satOff val="21519"/>
                <a:lumOff val="1725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3" name="Prostokąt 22"/>
            <p:cNvSpPr/>
            <p:nvPr/>
          </p:nvSpPr>
          <p:spPr>
            <a:xfrm>
              <a:off x="694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[EKONOMIA]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Stabilne finanse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S.A.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maksymalne inwestycje w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 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technologię</a:t>
              </a:r>
              <a:endParaRPr lang="pl-PL" sz="1400" dirty="0" smtClean="0">
                <a:solidFill>
                  <a:sysClr val="window" lastClr="FFFFFF"/>
                </a:solidFill>
                <a:latin typeface="Calibri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Zrównoważenie finansowania </a:t>
              </a:r>
              <a:r>
                <a:rPr lang="pl-PL" sz="1400" b="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publicznego i </a:t>
              </a:r>
              <a:r>
                <a:rPr lang="pl-PL" sz="1400" b="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komercyjnego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optymalizacja </a:t>
              </a:r>
              <a:r>
                <a:rPr lang="pl-PL" sz="1400" b="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bazy kosztowej</a:t>
              </a:r>
              <a:endParaRPr lang="pl-PL" sz="140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4" name="Grupa 23"/>
          <p:cNvGrpSpPr/>
          <p:nvPr/>
        </p:nvGrpSpPr>
        <p:grpSpPr>
          <a:xfrm>
            <a:off x="6156176" y="3021800"/>
            <a:ext cx="2937035" cy="1783271"/>
            <a:chOff x="2979607" y="4060355"/>
            <a:chExt cx="2708102" cy="1624862"/>
          </a:xfrm>
        </p:grpSpPr>
        <p:sp>
          <p:nvSpPr>
            <p:cNvPr id="25" name="Prostokąt 24"/>
            <p:cNvSpPr/>
            <p:nvPr/>
          </p:nvSpPr>
          <p:spPr>
            <a:xfrm>
              <a:off x="2979607" y="4060355"/>
              <a:ext cx="2708102" cy="1624861"/>
            </a:xfrm>
            <a:prstGeom prst="rect">
              <a:avLst/>
            </a:prstGeom>
            <a:solidFill>
              <a:srgbClr val="8064A2">
                <a:hueOff val="-4464770"/>
                <a:satOff val="26899"/>
                <a:lumOff val="2156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26" name="Prostokąt 25"/>
            <p:cNvSpPr/>
            <p:nvPr/>
          </p:nvSpPr>
          <p:spPr>
            <a:xfrm>
              <a:off x="2979607" y="4060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[ORGANIZACJA]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Transformacja organizacji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profesjonalna, zorientowana </a:t>
              </a:r>
              <a:r>
                <a:rPr lang="pl-PL" sz="140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cele, </a:t>
              </a: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kreatywna </a:t>
              </a:r>
              <a:r>
                <a:rPr lang="pl-PL" sz="140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otwarta </a:t>
              </a:r>
              <a:r>
                <a:rPr lang="pl-PL" sz="1400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na </a:t>
              </a:r>
              <a:r>
                <a:rPr lang="pl-PL" sz="1400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rozwój</a:t>
              </a:r>
              <a:endParaRPr lang="pl-PL" sz="1400" b="0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Skupienie na misji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powinnościach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programowych TVP</a:t>
              </a:r>
            </a:p>
          </p:txBody>
        </p:sp>
      </p:grpSp>
      <p:sp>
        <p:nvSpPr>
          <p:cNvPr id="28" name="Prostokąt 27"/>
          <p:cNvSpPr/>
          <p:nvPr/>
        </p:nvSpPr>
        <p:spPr>
          <a:xfrm>
            <a:off x="0" y="771550"/>
            <a:ext cx="9144000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6" name="Grupa 5"/>
          <p:cNvGrpSpPr/>
          <p:nvPr/>
        </p:nvGrpSpPr>
        <p:grpSpPr>
          <a:xfrm>
            <a:off x="3131840" y="843558"/>
            <a:ext cx="2952328" cy="1805595"/>
            <a:chOff x="-13407" y="269013"/>
            <a:chExt cx="2722203" cy="1645204"/>
          </a:xfrm>
        </p:grpSpPr>
        <p:sp>
          <p:nvSpPr>
            <p:cNvPr id="7" name="Prostokąt 6"/>
            <p:cNvSpPr/>
            <p:nvPr/>
          </p:nvSpPr>
          <p:spPr>
            <a:xfrm>
              <a:off x="694" y="269013"/>
              <a:ext cx="2708102" cy="1624861"/>
            </a:xfrm>
            <a:prstGeom prst="rect">
              <a:avLst/>
            </a:prstGeom>
            <a:solidFill>
              <a:srgbClr val="8064A2">
                <a:hueOff val="0"/>
                <a:satOff val="0"/>
                <a:lumOff val="0"/>
                <a:alphaOff val="0"/>
              </a:srgb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Prostokąt 7"/>
            <p:cNvSpPr/>
            <p:nvPr/>
          </p:nvSpPr>
          <p:spPr>
            <a:xfrm>
              <a:off x="-13407" y="289356"/>
              <a:ext cx="2708102" cy="162486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[PROGRAM]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s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trategiczna przewaga programowa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 profesjonalna, nowoczesna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i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odpowiedzialna realizacja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misji </a:t>
              </a:r>
              <a:endParaRPr lang="pl-PL" sz="1400" b="1" kern="1200" dirty="0" smtClean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oparcie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 potencjał produkcyjny 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TVP</a:t>
              </a:r>
            </a:p>
            <a:p>
              <a:pPr marL="88900" lvl="0" indent="-88900" algn="ctr" defTabSz="533400">
                <a:lnSpc>
                  <a:spcPct val="90000"/>
                </a:lnSpc>
                <a:spcBef>
                  <a:spcPct val="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pl-PL" sz="1400" b="1" dirty="0" smtClean="0">
                  <a:solidFill>
                    <a:sysClr val="window" lastClr="FFFFFF"/>
                  </a:solidFill>
                  <a:latin typeface="Calibri"/>
                </a:rPr>
                <a:t>k</a:t>
              </a:r>
              <a:r>
                <a:rPr lang="pl-PL" sz="1400" b="1" kern="1200" dirty="0" smtClean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oniec szkodliwej </a:t>
              </a:r>
              <a:r>
                <a:rPr lang="pl-PL" sz="14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rywalizacji z nadawcami komercyjnymi</a:t>
              </a:r>
            </a:p>
          </p:txBody>
        </p:sp>
      </p:grpSp>
      <p:sp>
        <p:nvSpPr>
          <p:cNvPr id="31" name="Tytuł 1"/>
          <p:cNvSpPr txBox="1">
            <a:spLocks/>
          </p:cNvSpPr>
          <p:nvPr/>
        </p:nvSpPr>
        <p:spPr>
          <a:xfrm>
            <a:off x="1331640" y="123478"/>
            <a:ext cx="7704856" cy="540060"/>
          </a:xfrm>
          <a:prstGeom prst="rect">
            <a:avLst/>
          </a:prstGeom>
        </p:spPr>
        <p:txBody>
          <a:bodyPr vert="horz" lIns="72000" tIns="0" rIns="36000" bIns="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Szczegółowe cele w obszarze programowym</a:t>
            </a:r>
            <a:endParaRPr kumimoji="0" lang="pl-PL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grpSp>
        <p:nvGrpSpPr>
          <p:cNvPr id="32" name="Grupa 31"/>
          <p:cNvGrpSpPr/>
          <p:nvPr/>
        </p:nvGrpSpPr>
        <p:grpSpPr>
          <a:xfrm>
            <a:off x="7064448" y="1707654"/>
            <a:ext cx="1756024" cy="864096"/>
            <a:chOff x="2546817" y="36905"/>
            <a:chExt cx="1354673" cy="642574"/>
          </a:xfrm>
        </p:grpSpPr>
        <p:sp>
          <p:nvSpPr>
            <p:cNvPr id="33" name="Prostokąt zaokrąglony 32"/>
            <p:cNvSpPr/>
            <p:nvPr/>
          </p:nvSpPr>
          <p:spPr>
            <a:xfrm>
              <a:off x="2656198" y="39240"/>
              <a:ext cx="1116000" cy="59345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4" name="Prostokąt 33"/>
            <p:cNvSpPr/>
            <p:nvPr/>
          </p:nvSpPr>
          <p:spPr>
            <a:xfrm>
              <a:off x="2546817" y="36905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Edukacja</a:t>
              </a:r>
              <a:endParaRPr lang="pl-PL" sz="105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5" name="Grupa 34"/>
          <p:cNvGrpSpPr/>
          <p:nvPr/>
        </p:nvGrpSpPr>
        <p:grpSpPr>
          <a:xfrm>
            <a:off x="7145222" y="3435846"/>
            <a:ext cx="1387218" cy="864096"/>
            <a:chOff x="4120362" y="777157"/>
            <a:chExt cx="1424197" cy="712098"/>
          </a:xfrm>
        </p:grpSpPr>
        <p:sp>
          <p:nvSpPr>
            <p:cNvPr id="36" name="Prostokąt zaokrąglony 35"/>
            <p:cNvSpPr/>
            <p:nvPr/>
          </p:nvSpPr>
          <p:spPr>
            <a:xfrm>
              <a:off x="4120362" y="777157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37" name="Prostokąt 36"/>
            <p:cNvSpPr/>
            <p:nvPr/>
          </p:nvSpPr>
          <p:spPr>
            <a:xfrm>
              <a:off x="4155124" y="811919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Debata publiczna</a:t>
              </a:r>
            </a:p>
          </p:txBody>
        </p:sp>
      </p:grpSp>
      <p:grpSp>
        <p:nvGrpSpPr>
          <p:cNvPr id="38" name="Grupa 37"/>
          <p:cNvGrpSpPr/>
          <p:nvPr/>
        </p:nvGrpSpPr>
        <p:grpSpPr>
          <a:xfrm>
            <a:off x="3398498" y="3723878"/>
            <a:ext cx="2325630" cy="1104123"/>
            <a:chOff x="3547909" y="2656453"/>
            <a:chExt cx="2189176" cy="712098"/>
          </a:xfrm>
        </p:grpSpPr>
        <p:sp>
          <p:nvSpPr>
            <p:cNvPr id="39" name="Prostokąt zaokrąglony 38"/>
            <p:cNvSpPr/>
            <p:nvPr/>
          </p:nvSpPr>
          <p:spPr>
            <a:xfrm>
              <a:off x="3547909" y="2656453"/>
              <a:ext cx="2189176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0" name="Prostokąt 39"/>
            <p:cNvSpPr/>
            <p:nvPr/>
          </p:nvSpPr>
          <p:spPr>
            <a:xfrm>
              <a:off x="3582671" y="2691215"/>
              <a:ext cx="2119652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ysClr val="window" lastClr="FFFFFF"/>
                  </a:solidFill>
                </a:rPr>
                <a:t>Dziedzictwo narodowe i kultura języka polskiego</a:t>
              </a:r>
              <a:endParaRPr lang="pl-PL" sz="1600" b="1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41" name="Grupa 40"/>
          <p:cNvGrpSpPr/>
          <p:nvPr/>
        </p:nvGrpSpPr>
        <p:grpSpPr>
          <a:xfrm>
            <a:off x="791760" y="3363838"/>
            <a:ext cx="1836024" cy="864096"/>
            <a:chOff x="977519" y="2798247"/>
            <a:chExt cx="1808445" cy="712098"/>
          </a:xfrm>
        </p:grpSpPr>
        <p:sp>
          <p:nvSpPr>
            <p:cNvPr id="42" name="Prostokąt zaokrąglony 41"/>
            <p:cNvSpPr/>
            <p:nvPr/>
          </p:nvSpPr>
          <p:spPr>
            <a:xfrm>
              <a:off x="977519" y="2798247"/>
              <a:ext cx="1808445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3" name="Prostokąt 42"/>
            <p:cNvSpPr/>
            <p:nvPr/>
          </p:nvSpPr>
          <p:spPr>
            <a:xfrm>
              <a:off x="1012281" y="2833009"/>
              <a:ext cx="1738921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Nowe media 3.0</a:t>
              </a:r>
            </a:p>
          </p:txBody>
        </p:sp>
      </p:grpSp>
      <p:grpSp>
        <p:nvGrpSpPr>
          <p:cNvPr id="44" name="Grupa 43"/>
          <p:cNvGrpSpPr/>
          <p:nvPr/>
        </p:nvGrpSpPr>
        <p:grpSpPr>
          <a:xfrm>
            <a:off x="899592" y="1667816"/>
            <a:ext cx="1346418" cy="903934"/>
            <a:chOff x="615809" y="1174716"/>
            <a:chExt cx="1424197" cy="788747"/>
          </a:xfrm>
        </p:grpSpPr>
        <p:sp>
          <p:nvSpPr>
            <p:cNvPr id="45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6" name="Prostokąt 45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Przyjazna Telewizja</a:t>
              </a:r>
            </a:p>
          </p:txBody>
        </p:sp>
      </p:grpSp>
      <p:sp>
        <p:nvSpPr>
          <p:cNvPr id="47" name="Strzałka w dół 46"/>
          <p:cNvSpPr/>
          <p:nvPr/>
        </p:nvSpPr>
        <p:spPr>
          <a:xfrm rot="3496663">
            <a:off x="2560615" y="1509311"/>
            <a:ext cx="36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8" name="Strzałka w dół 47"/>
          <p:cNvSpPr/>
          <p:nvPr/>
        </p:nvSpPr>
        <p:spPr>
          <a:xfrm rot="2676861">
            <a:off x="2848647" y="2914188"/>
            <a:ext cx="36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9" name="Strzałka w dół 48"/>
          <p:cNvSpPr/>
          <p:nvPr/>
        </p:nvSpPr>
        <p:spPr>
          <a:xfrm>
            <a:off x="4268917" y="2931870"/>
            <a:ext cx="36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0" name="Strzałka w dół 49"/>
          <p:cNvSpPr/>
          <p:nvPr/>
        </p:nvSpPr>
        <p:spPr>
          <a:xfrm rot="18503847">
            <a:off x="6446332" y="1424292"/>
            <a:ext cx="36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1" name="Strzałka w dół 50"/>
          <p:cNvSpPr/>
          <p:nvPr/>
        </p:nvSpPr>
        <p:spPr>
          <a:xfrm rot="18079098">
            <a:off x="6305276" y="2840679"/>
            <a:ext cx="360000" cy="720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1" grpId="0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Szczegółowe cele w obszarze programowym</a:t>
            </a:r>
            <a:endParaRPr lang="pl-PL" dirty="0"/>
          </a:p>
        </p:txBody>
      </p:sp>
      <p:grpSp>
        <p:nvGrpSpPr>
          <p:cNvPr id="6" name="Grupa 5"/>
          <p:cNvGrpSpPr/>
          <p:nvPr/>
        </p:nvGrpSpPr>
        <p:grpSpPr>
          <a:xfrm>
            <a:off x="35496" y="833100"/>
            <a:ext cx="2880000" cy="648000"/>
            <a:chOff x="2546817" y="36905"/>
            <a:chExt cx="1354673" cy="642574"/>
          </a:xfrm>
        </p:grpSpPr>
        <p:sp>
          <p:nvSpPr>
            <p:cNvPr id="8" name="Prostokąt zaokrąglony 32"/>
            <p:cNvSpPr/>
            <p:nvPr/>
          </p:nvSpPr>
          <p:spPr>
            <a:xfrm>
              <a:off x="2656198" y="39240"/>
              <a:ext cx="1116000" cy="59345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Prostokąt 8"/>
            <p:cNvSpPr/>
            <p:nvPr/>
          </p:nvSpPr>
          <p:spPr>
            <a:xfrm>
              <a:off x="2546817" y="36905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Edukacja</a:t>
              </a:r>
              <a:endParaRPr lang="pl-PL" sz="1050" b="1" kern="1200" dirty="0">
                <a:solidFill>
                  <a:sysClr val="window" lastClr="FFFFFF"/>
                </a:solidFill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" name="Prostokąt 9"/>
          <p:cNvSpPr/>
          <p:nvPr/>
        </p:nvSpPr>
        <p:spPr>
          <a:xfrm>
            <a:off x="179512" y="1509935"/>
            <a:ext cx="4320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edukacja obywatelska, objaśnianie rzeczywistości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filmy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i seriale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-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odbudowa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własnej produkcji dla dzieci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i młodzieży, </a:t>
            </a:r>
            <a:endParaRPr lang="pl-PL" sz="1400" b="1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filmy i seriale -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familijne i historyczne,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wypracowanie i wdrożenie nowej formuły realizacyjno-scenariuszowej Teatru Telewizji,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rozwinięcie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„polskiej szkoły reportażu i dokumentu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”,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interaktywność.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4716016" y="1513417"/>
            <a:ext cx="4320000" cy="33239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wiodące programy informacyjne,</a:t>
            </a: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wyłączność produkcji własnej w informacji i publicystyce,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tworzenie własnych formatów służących edukacji obywatelskiej, ekonomicznej i publicystyce</a:t>
            </a: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odbudowa programów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telewizji regionalnych, stworzenie formatów programów informacyjnych, publicystycznych oraz reportażu,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dywersyfikacja źródeł pozyskiwania audycji od producentów zewnętrznych.</a:t>
            </a:r>
            <a:endParaRPr lang="pl-PL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</p:txBody>
      </p:sp>
      <p:grpSp>
        <p:nvGrpSpPr>
          <p:cNvPr id="12" name="Grupa 11"/>
          <p:cNvGrpSpPr/>
          <p:nvPr/>
        </p:nvGrpSpPr>
        <p:grpSpPr>
          <a:xfrm>
            <a:off x="4788264" y="833100"/>
            <a:ext cx="2880000" cy="648000"/>
            <a:chOff x="4120362" y="777157"/>
            <a:chExt cx="1424197" cy="712098"/>
          </a:xfrm>
        </p:grpSpPr>
        <p:sp>
          <p:nvSpPr>
            <p:cNvPr id="13" name="Prostokąt zaokrąglony 35"/>
            <p:cNvSpPr/>
            <p:nvPr/>
          </p:nvSpPr>
          <p:spPr>
            <a:xfrm>
              <a:off x="4120362" y="777157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Prostokąt 13"/>
            <p:cNvSpPr/>
            <p:nvPr/>
          </p:nvSpPr>
          <p:spPr>
            <a:xfrm>
              <a:off x="4155124" y="811919"/>
              <a:ext cx="1354673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Debata publiczna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Szczegółowe cele w obszarze programowym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4716496" y="1980585"/>
            <a:ext cx="4320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kreatywna koncepcja wykorzystania Internetu  do nowoczesnej i kreatywnej edukacji dzieci i młodych widzów,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stworzenie nowego internetowego playera TVP,</a:t>
            </a: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produkcja seriali i innych audycji  z przeznaczeniem do Internetu.</a:t>
            </a:r>
            <a:endParaRPr lang="pl-PL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</p:txBody>
      </p:sp>
      <p:sp>
        <p:nvSpPr>
          <p:cNvPr id="8" name="Prostokąt 7"/>
          <p:cNvSpPr/>
          <p:nvPr/>
        </p:nvSpPr>
        <p:spPr>
          <a:xfrm>
            <a:off x="179512" y="1995686"/>
            <a:ext cx="4320000" cy="23544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podnoszenie standardów językowych,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wzmocnienie oferty programowej TVP Kultura i TVP Historia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popularyzacja wiedzy historycznej we własnych produkcjach,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cyfryzacja zasobów archiwalnych, rozszerzająca ofertę programową.</a:t>
            </a:r>
            <a:endParaRPr lang="pl-PL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</p:txBody>
      </p:sp>
      <p:grpSp>
        <p:nvGrpSpPr>
          <p:cNvPr id="10" name="Grupa 9"/>
          <p:cNvGrpSpPr/>
          <p:nvPr/>
        </p:nvGrpSpPr>
        <p:grpSpPr>
          <a:xfrm>
            <a:off x="251840" y="1059582"/>
            <a:ext cx="2880000" cy="648000"/>
            <a:chOff x="3547909" y="2656453"/>
            <a:chExt cx="2189176" cy="712098"/>
          </a:xfrm>
        </p:grpSpPr>
        <p:sp>
          <p:nvSpPr>
            <p:cNvPr id="11" name="Prostokąt zaokrąglony 38"/>
            <p:cNvSpPr/>
            <p:nvPr/>
          </p:nvSpPr>
          <p:spPr>
            <a:xfrm>
              <a:off x="3547909" y="2656453"/>
              <a:ext cx="2189176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Prostokąt 11"/>
            <p:cNvSpPr/>
            <p:nvPr/>
          </p:nvSpPr>
          <p:spPr>
            <a:xfrm>
              <a:off x="3582671" y="2691215"/>
              <a:ext cx="2119652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dirty="0" smtClean="0">
                  <a:solidFill>
                    <a:sysClr val="window" lastClr="FFFFFF"/>
                  </a:solidFill>
                </a:rPr>
                <a:t>Dziedzictwo narodowe i kultura języka polskiego</a:t>
              </a:r>
              <a:endParaRPr lang="pl-PL" sz="1600" b="1" dirty="0">
                <a:solidFill>
                  <a:sysClr val="window" lastClr="FFFFFF"/>
                </a:solidFill>
              </a:endParaRPr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4788024" y="1059582"/>
            <a:ext cx="2880000" cy="648000"/>
            <a:chOff x="977519" y="2798247"/>
            <a:chExt cx="1808445" cy="712098"/>
          </a:xfrm>
        </p:grpSpPr>
        <p:sp>
          <p:nvSpPr>
            <p:cNvPr id="14" name="Prostokąt zaokrąglony 41"/>
            <p:cNvSpPr/>
            <p:nvPr/>
          </p:nvSpPr>
          <p:spPr>
            <a:xfrm>
              <a:off x="977519" y="2798247"/>
              <a:ext cx="1808445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5" name="Prostokąt 14"/>
            <p:cNvSpPr/>
            <p:nvPr/>
          </p:nvSpPr>
          <p:spPr>
            <a:xfrm>
              <a:off x="1012281" y="2833009"/>
              <a:ext cx="1738921" cy="6425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Nowe media 3.0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Szczegółowe cele w obszarze programowym</a:t>
            </a:r>
            <a:endParaRPr lang="pl-PL" dirty="0"/>
          </a:p>
        </p:txBody>
      </p:sp>
      <p:sp>
        <p:nvSpPr>
          <p:cNvPr id="6" name="Prostokąt 5"/>
          <p:cNvSpPr/>
          <p:nvPr/>
        </p:nvSpPr>
        <p:spPr>
          <a:xfrm>
            <a:off x="2051720" y="1585425"/>
            <a:ext cx="6120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sprofilowanie i właściwe pozycjonowanie anten TVP,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odbudowa zdolności produkcyjnych</a:t>
            </a: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 (seriale, rozrywka),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promocja i upowszechnianie dyscyplin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sportowych, w których Polacy odnoszą sukcesy</a:t>
            </a: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 </a:t>
            </a: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podjęcie produkcji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godzinnych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filmów telewizyjnych,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 Biura Kontaktów z Widzami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funduszu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r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ozwoju programowego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zintegrowane zarządzanie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wewnętrzną promocją i informacją na antenach TVP,</a:t>
            </a:r>
            <a:endParaRPr lang="pl-PL" sz="14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  <a:p>
            <a:pPr marL="88900" lvl="0" indent="-88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utworzenie jednego ośrodka podejmowania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głównych decyzji </a:t>
            </a:r>
            <a:r>
              <a:rPr lang="pl-PL" sz="1400" b="1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</a:rPr>
              <a:t>programowych (Centrum Programowe).</a:t>
            </a:r>
            <a:endParaRPr lang="pl-PL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</a:endParaRPr>
          </a:p>
        </p:txBody>
      </p:sp>
      <p:grpSp>
        <p:nvGrpSpPr>
          <p:cNvPr id="8" name="Grupa 7"/>
          <p:cNvGrpSpPr/>
          <p:nvPr/>
        </p:nvGrpSpPr>
        <p:grpSpPr>
          <a:xfrm>
            <a:off x="2123728" y="915566"/>
            <a:ext cx="2880000" cy="648000"/>
            <a:chOff x="615809" y="1174716"/>
            <a:chExt cx="1424197" cy="788747"/>
          </a:xfrm>
        </p:grpSpPr>
        <p:sp>
          <p:nvSpPr>
            <p:cNvPr id="10" name="Prostokąt zaokrąglony 44"/>
            <p:cNvSpPr/>
            <p:nvPr/>
          </p:nvSpPr>
          <p:spPr>
            <a:xfrm>
              <a:off x="615809" y="1174716"/>
              <a:ext cx="1424197" cy="71209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254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Prostokąt 10"/>
            <p:cNvSpPr/>
            <p:nvPr/>
          </p:nvSpPr>
          <p:spPr>
            <a:xfrm>
              <a:off x="650571" y="1209477"/>
              <a:ext cx="1354673" cy="7539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1600" b="1" kern="1200" dirty="0">
                  <a:solidFill>
                    <a:sysClr val="window" lastClr="FFFFFF"/>
                  </a:solidFill>
                  <a:latin typeface="Calibri"/>
                  <a:ea typeface="+mn-ea"/>
                  <a:cs typeface="+mn-cs"/>
                </a:rPr>
                <a:t>Przyjazna Telewizja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VP Blue">
  <a:themeElements>
    <a:clrScheme name="TVP">
      <a:dk1>
        <a:srgbClr val="0F243E"/>
      </a:dk1>
      <a:lt1>
        <a:srgbClr val="FFFFFF"/>
      </a:lt1>
      <a:dk2>
        <a:srgbClr val="000000"/>
      </a:dk2>
      <a:lt2>
        <a:srgbClr val="FFFFFF"/>
      </a:lt2>
      <a:accent1>
        <a:srgbClr val="002060"/>
      </a:accent1>
      <a:accent2>
        <a:srgbClr val="FF6F0D"/>
      </a:accent2>
      <a:accent3>
        <a:srgbClr val="FFD319"/>
      </a:accent3>
      <a:accent4>
        <a:srgbClr val="2525FF"/>
      </a:accent4>
      <a:accent5>
        <a:srgbClr val="FF0D0D"/>
      </a:accent5>
      <a:accent6>
        <a:srgbClr val="7030A0"/>
      </a:accent6>
      <a:hlink>
        <a:srgbClr val="CCCCFF"/>
      </a:hlink>
      <a:folHlink>
        <a:srgbClr val="B2B2B2"/>
      </a:folHlink>
    </a:clrScheme>
    <a:fontScheme name="TVP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25362</TotalTime>
  <Words>2574</Words>
  <Application>Microsoft Office PowerPoint</Application>
  <PresentationFormat>Pokaz na ekranie (16:9)</PresentationFormat>
  <Paragraphs>415</Paragraphs>
  <Slides>12</Slides>
  <Notes>10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TVP Blue</vt:lpstr>
      <vt:lpstr>Slajd 1</vt:lpstr>
      <vt:lpstr>Strategiczne wyzwania 2012 - 2015</vt:lpstr>
      <vt:lpstr>Misja Telewizji Polskiej</vt:lpstr>
      <vt:lpstr>Wizja 2020 – pięć filarów TVP</vt:lpstr>
      <vt:lpstr>Strategiczne cele TVP S.A. 2016-2020</vt:lpstr>
      <vt:lpstr>Slajd 6</vt:lpstr>
      <vt:lpstr>Szczegółowe cele w obszarze programowym</vt:lpstr>
      <vt:lpstr>Szczegółowe cele w obszarze programowym</vt:lpstr>
      <vt:lpstr>Szczegółowe cele w obszarze programowym</vt:lpstr>
      <vt:lpstr>Obszary zarządcze</vt:lpstr>
      <vt:lpstr>System finansowania a strategia TVP</vt:lpstr>
      <vt:lpstr>Slajd 12</vt:lpstr>
    </vt:vector>
  </TitlesOfParts>
  <Company>Telewizja Polska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p28403</dc:creator>
  <cp:lastModifiedBy> Hubert Zamaro</cp:lastModifiedBy>
  <cp:revision>1977</cp:revision>
  <dcterms:created xsi:type="dcterms:W3CDTF">2012-02-21T12:35:27Z</dcterms:created>
  <dcterms:modified xsi:type="dcterms:W3CDTF">2015-12-14T12:13:49Z</dcterms:modified>
</cp:coreProperties>
</file>