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  <p:sldId id="273" r:id="rId7"/>
    <p:sldId id="275" r:id="rId8"/>
    <p:sldId id="274" r:id="rId9"/>
    <p:sldId id="263" r:id="rId10"/>
    <p:sldId id="276" r:id="rId11"/>
    <p:sldId id="261" r:id="rId12"/>
    <p:sldId id="264" r:id="rId13"/>
    <p:sldId id="265" r:id="rId14"/>
    <p:sldId id="268" r:id="rId15"/>
    <p:sldId id="269" r:id="rId16"/>
    <p:sldId id="272" r:id="rId17"/>
    <p:sldId id="266" r:id="rId18"/>
    <p:sldId id="267" r:id="rId19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A6FF"/>
    <a:srgbClr val="FF33CC"/>
    <a:srgbClr val="00D661"/>
    <a:srgbClr val="93D1FF"/>
    <a:srgbClr val="8BFFBF"/>
    <a:srgbClr val="C1BA91"/>
    <a:srgbClr val="D3CEB1"/>
    <a:srgbClr val="679E2A"/>
  </p:clrMru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Bez stylu, bez siatki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siatka tabeli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title>
      <c:tx>
        <c:rich>
          <a:bodyPr/>
          <a:lstStyle/>
          <a:p>
            <a:pPr>
              <a:defRPr/>
            </a:pPr>
            <a:r>
              <a:rPr lang="pl-PL" dirty="0" smtClean="0"/>
              <a:t>Udziały (%) nadawców publicznych (2007-2013) </a:t>
            </a:r>
          </a:p>
          <a:p>
            <a:pPr>
              <a:defRPr/>
            </a:pPr>
            <a:r>
              <a:rPr lang="pl-PL" dirty="0" smtClean="0"/>
              <a:t>–  pozostałe kraje Europy Zachodniej</a:t>
            </a:r>
            <a:endParaRPr lang="pl-PL" dirty="0"/>
          </a:p>
        </c:rich>
      </c:tx>
      <c:layout>
        <c:manualLayout>
          <c:xMode val="edge"/>
          <c:yMode val="edge"/>
          <c:x val="5.9428162533996395E-2"/>
          <c:y val="5.1745752175714876E-3"/>
        </c:manualLayout>
      </c:layout>
    </c:title>
    <c:plotArea>
      <c:layout>
        <c:manualLayout>
          <c:layoutTarget val="inner"/>
          <c:xMode val="edge"/>
          <c:yMode val="edge"/>
          <c:x val="6.5992953293869824E-2"/>
          <c:y val="0.15408202900044521"/>
          <c:w val="0.69314040208466043"/>
          <c:h val="0.65381474540393369"/>
        </c:manualLayout>
      </c:layout>
      <c:lineChart>
        <c:grouping val="standard"/>
        <c:ser>
          <c:idx val="0"/>
          <c:order val="0"/>
          <c:tx>
            <c:strRef>
              <c:f>Arkusz1!$A$2</c:f>
              <c:strCache>
                <c:ptCount val="1"/>
                <c:pt idx="0">
                  <c:v>Austria</c:v>
                </c:pt>
              </c:strCache>
            </c:strRef>
          </c:tx>
          <c:spPr>
            <a:ln>
              <a:solidFill>
                <a:srgbClr val="FF33CC"/>
              </a:solidFill>
            </a:ln>
          </c:spPr>
          <c:marker>
            <c:symbol val="none"/>
          </c:marker>
          <c:dLbls>
            <c:dLbl>
              <c:idx val="6"/>
              <c:layout>
                <c:manualLayout>
                  <c:x val="2.8414137621973904E-3"/>
                  <c:y val="-5.8650448239950422E-3"/>
                </c:manualLayout>
              </c:layout>
              <c:spPr/>
              <c:txPr>
                <a:bodyPr/>
                <a:lstStyle/>
                <a:p>
                  <a:pPr>
                    <a:defRPr sz="1400"/>
                  </a:pPr>
                  <a:endParaRPr lang="pl-PL"/>
                </a:p>
              </c:txPr>
              <c:dLblPos val="r"/>
              <c:showVal val="1"/>
            </c:dLbl>
            <c:delete val="1"/>
          </c:dLbls>
          <c:cat>
            <c:strRef>
              <c:f>Arkusz1!$B$1:$L$1</c:f>
              <c:strCache>
                <c:ptCount val="7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</c:strCache>
            </c:strRef>
          </c:cat>
          <c:val>
            <c:numRef>
              <c:f>Arkusz1!$B$2:$L$2</c:f>
              <c:numCache>
                <c:formatCode>General</c:formatCode>
                <c:ptCount val="7"/>
                <c:pt idx="0">
                  <c:v>42.4</c:v>
                </c:pt>
                <c:pt idx="1">
                  <c:v>41.1</c:v>
                </c:pt>
                <c:pt idx="2">
                  <c:v>38.5</c:v>
                </c:pt>
                <c:pt idx="3">
                  <c:v>37.200000000000003</c:v>
                </c:pt>
                <c:pt idx="4">
                  <c:v>36.1</c:v>
                </c:pt>
                <c:pt idx="5">
                  <c:v>36.4</c:v>
                </c:pt>
                <c:pt idx="6">
                  <c:v>34.700000000000003</c:v>
                </c:pt>
              </c:numCache>
            </c:numRef>
          </c:val>
        </c:ser>
        <c:ser>
          <c:idx val="1"/>
          <c:order val="1"/>
          <c:tx>
            <c:strRef>
              <c:f>Arkusz1!$A$3</c:f>
              <c:strCache>
                <c:ptCount val="1"/>
                <c:pt idx="0">
                  <c:v>Belgia Flam.</c:v>
                </c:pt>
              </c:strCache>
            </c:strRef>
          </c:tx>
          <c:spPr>
            <a:ln>
              <a:solidFill>
                <a:schemeClr val="accent6">
                  <a:lumMod val="75000"/>
                </a:schemeClr>
              </a:solidFill>
            </a:ln>
          </c:spPr>
          <c:marker>
            <c:symbol val="none"/>
          </c:marker>
          <c:dLbls>
            <c:dLbl>
              <c:idx val="6"/>
              <c:layout>
                <c:manualLayout>
                  <c:x val="-2.841413762197406E-3"/>
                  <c:y val="-3.3635187580854035E-2"/>
                </c:manualLayout>
              </c:layout>
              <c:spPr/>
              <c:txPr>
                <a:bodyPr/>
                <a:lstStyle/>
                <a:p>
                  <a:pPr>
                    <a:defRPr sz="1400"/>
                  </a:pPr>
                  <a:endParaRPr lang="pl-PL"/>
                </a:p>
              </c:txPr>
              <c:dLblPos val="r"/>
              <c:showVal val="1"/>
            </c:dLbl>
            <c:delete val="1"/>
          </c:dLbls>
          <c:cat>
            <c:strRef>
              <c:f>Arkusz1!$B$1:$L$1</c:f>
              <c:strCache>
                <c:ptCount val="7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</c:strCache>
            </c:strRef>
          </c:cat>
          <c:val>
            <c:numRef>
              <c:f>Arkusz1!$B$3:$L$3</c:f>
              <c:numCache>
                <c:formatCode>0.0</c:formatCode>
                <c:ptCount val="7"/>
                <c:pt idx="0">
                  <c:v>39.4</c:v>
                </c:pt>
                <c:pt idx="1">
                  <c:v>40.200000000000003</c:v>
                </c:pt>
                <c:pt idx="2">
                  <c:v>41.3</c:v>
                </c:pt>
                <c:pt idx="3">
                  <c:v>43</c:v>
                </c:pt>
                <c:pt idx="4">
                  <c:v>42.5</c:v>
                </c:pt>
                <c:pt idx="5">
                  <c:v>42.3</c:v>
                </c:pt>
                <c:pt idx="6">
                  <c:v>40.4</c:v>
                </c:pt>
              </c:numCache>
            </c:numRef>
          </c:val>
        </c:ser>
        <c:ser>
          <c:idx val="2"/>
          <c:order val="2"/>
          <c:tx>
            <c:strRef>
              <c:f>Arkusz1!$A$4</c:f>
              <c:strCache>
                <c:ptCount val="1"/>
                <c:pt idx="0">
                  <c:v>Belgia Franc.</c:v>
                </c:pt>
              </c:strCache>
            </c:strRef>
          </c:tx>
          <c:spPr>
            <a:ln>
              <a:solidFill>
                <a:schemeClr val="accent6">
                  <a:lumMod val="60000"/>
                  <a:lumOff val="40000"/>
                </a:schemeClr>
              </a:solidFill>
            </a:ln>
          </c:spPr>
          <c:marker>
            <c:symbol val="none"/>
          </c:marker>
          <c:dLbls>
            <c:dLbl>
              <c:idx val="6"/>
              <c:layout>
                <c:manualLayout>
                  <c:x val="1.4207068810986921E-3"/>
                  <c:y val="7.2455616140148877E-3"/>
                </c:manualLayout>
              </c:layout>
              <c:spPr/>
              <c:txPr>
                <a:bodyPr/>
                <a:lstStyle/>
                <a:p>
                  <a:pPr>
                    <a:defRPr sz="1400"/>
                  </a:pPr>
                  <a:endParaRPr lang="pl-PL"/>
                </a:p>
              </c:txPr>
              <c:dLblPos val="r"/>
              <c:showVal val="1"/>
            </c:dLbl>
            <c:delete val="1"/>
          </c:dLbls>
          <c:cat>
            <c:strRef>
              <c:f>Arkusz1!$B$1:$L$1</c:f>
              <c:strCache>
                <c:ptCount val="7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</c:strCache>
            </c:strRef>
          </c:cat>
          <c:val>
            <c:numRef>
              <c:f>Arkusz1!$B$4:$L$4</c:f>
              <c:numCache>
                <c:formatCode>0.0</c:formatCode>
                <c:ptCount val="7"/>
                <c:pt idx="0">
                  <c:v>19.7</c:v>
                </c:pt>
                <c:pt idx="1">
                  <c:v>20.2</c:v>
                </c:pt>
                <c:pt idx="2">
                  <c:v>19.399999999999999</c:v>
                </c:pt>
                <c:pt idx="3">
                  <c:v>20.8</c:v>
                </c:pt>
                <c:pt idx="4">
                  <c:v>20.7</c:v>
                </c:pt>
                <c:pt idx="5">
                  <c:v>21.1</c:v>
                </c:pt>
                <c:pt idx="6">
                  <c:v>21.1</c:v>
                </c:pt>
              </c:numCache>
            </c:numRef>
          </c:val>
        </c:ser>
        <c:ser>
          <c:idx val="3"/>
          <c:order val="3"/>
          <c:tx>
            <c:strRef>
              <c:f>Arkusz1!$A$5</c:f>
              <c:strCache>
                <c:ptCount val="1"/>
                <c:pt idx="0">
                  <c:v>Holandia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none"/>
          </c:marker>
          <c:dLbls>
            <c:dLbl>
              <c:idx val="6"/>
              <c:layout>
                <c:manualLayout>
                  <c:x val="9.9449481676908338E-3"/>
                  <c:y val="-7.8202903503289548E-4"/>
                </c:manualLayout>
              </c:layout>
              <c:spPr/>
              <c:txPr>
                <a:bodyPr/>
                <a:lstStyle/>
                <a:p>
                  <a:pPr>
                    <a:defRPr sz="1400"/>
                  </a:pPr>
                  <a:endParaRPr lang="pl-PL"/>
                </a:p>
              </c:txPr>
              <c:dLblPos val="r"/>
              <c:showVal val="1"/>
            </c:dLbl>
            <c:delete val="1"/>
          </c:dLbls>
          <c:cat>
            <c:strRef>
              <c:f>Arkusz1!$B$1:$L$1</c:f>
              <c:strCache>
                <c:ptCount val="7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</c:strCache>
            </c:strRef>
          </c:cat>
          <c:val>
            <c:numRef>
              <c:f>Arkusz1!$B$5:$L$5</c:f>
              <c:numCache>
                <c:formatCode>0.0</c:formatCode>
                <c:ptCount val="7"/>
                <c:pt idx="0">
                  <c:v>31.3</c:v>
                </c:pt>
                <c:pt idx="1">
                  <c:v>34.9</c:v>
                </c:pt>
                <c:pt idx="2">
                  <c:v>33.9</c:v>
                </c:pt>
                <c:pt idx="3">
                  <c:v>34.800000000000004</c:v>
                </c:pt>
                <c:pt idx="4">
                  <c:v>32</c:v>
                </c:pt>
                <c:pt idx="5">
                  <c:v>34.5</c:v>
                </c:pt>
                <c:pt idx="6">
                  <c:v>32</c:v>
                </c:pt>
              </c:numCache>
            </c:numRef>
          </c:val>
        </c:ser>
        <c:ser>
          <c:idx val="4"/>
          <c:order val="4"/>
          <c:tx>
            <c:strRef>
              <c:f>Arkusz1!$A$6</c:f>
              <c:strCache>
                <c:ptCount val="1"/>
                <c:pt idx="0">
                  <c:v>Szwajcaria Niem.*</c:v>
                </c:pt>
              </c:strCache>
            </c:strRef>
          </c:tx>
          <c:spPr>
            <a:ln>
              <a:solidFill>
                <a:srgbClr val="2FA6FF"/>
              </a:solidFill>
            </a:ln>
          </c:spPr>
          <c:marker>
            <c:symbol val="none"/>
          </c:marker>
          <c:dPt>
            <c:idx val="6"/>
            <c:spPr>
              <a:ln>
                <a:solidFill>
                  <a:srgbClr val="2FA6FF"/>
                </a:solidFill>
                <a:prstDash val="sysDash"/>
              </a:ln>
            </c:spPr>
          </c:dPt>
          <c:dLbls>
            <c:dLbl>
              <c:idx val="6"/>
              <c:layout>
                <c:manualLayout>
                  <c:x val="1.4207068810986921E-3"/>
                  <c:y val="4.3926442923121539E-3"/>
                </c:manualLayout>
              </c:layout>
              <c:spPr/>
              <c:txPr>
                <a:bodyPr/>
                <a:lstStyle/>
                <a:p>
                  <a:pPr>
                    <a:defRPr sz="1400"/>
                  </a:pPr>
                  <a:endParaRPr lang="pl-PL"/>
                </a:p>
              </c:txPr>
              <c:dLblPos val="r"/>
              <c:showVal val="1"/>
            </c:dLbl>
            <c:delete val="1"/>
          </c:dLbls>
          <c:cat>
            <c:strRef>
              <c:f>Arkusz1!$B$1:$L$1</c:f>
              <c:strCache>
                <c:ptCount val="7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</c:strCache>
            </c:strRef>
          </c:cat>
          <c:val>
            <c:numRef>
              <c:f>Arkusz1!$B$6:$L$6</c:f>
              <c:numCache>
                <c:formatCode>0.0</c:formatCode>
                <c:ptCount val="7"/>
                <c:pt idx="0">
                  <c:v>33.5</c:v>
                </c:pt>
                <c:pt idx="1">
                  <c:v>34.200000000000003</c:v>
                </c:pt>
                <c:pt idx="2">
                  <c:v>33.300000000000004</c:v>
                </c:pt>
                <c:pt idx="3">
                  <c:v>32.6</c:v>
                </c:pt>
                <c:pt idx="4">
                  <c:v>29.8</c:v>
                </c:pt>
                <c:pt idx="5">
                  <c:v>29.3</c:v>
                </c:pt>
                <c:pt idx="6">
                  <c:v>30.815809065000014</c:v>
                </c:pt>
              </c:numCache>
            </c:numRef>
          </c:val>
        </c:ser>
        <c:ser>
          <c:idx val="5"/>
          <c:order val="5"/>
          <c:tx>
            <c:strRef>
              <c:f>Arkusz1!$A$7</c:f>
              <c:strCache>
                <c:ptCount val="1"/>
                <c:pt idx="0">
                  <c:v>Szwajcaria Franc.*</c:v>
                </c:pt>
              </c:strCache>
            </c:strRef>
          </c:tx>
          <c:spPr>
            <a:ln>
              <a:solidFill>
                <a:srgbClr val="93D1FF"/>
              </a:solidFill>
            </a:ln>
          </c:spPr>
          <c:marker>
            <c:symbol val="none"/>
          </c:marker>
          <c:dPt>
            <c:idx val="6"/>
            <c:spPr>
              <a:ln>
                <a:solidFill>
                  <a:srgbClr val="93D1FF"/>
                </a:solidFill>
                <a:prstDash val="sysDash"/>
              </a:ln>
            </c:spPr>
          </c:dPt>
          <c:dLbls>
            <c:dLbl>
              <c:idx val="6"/>
              <c:layout>
                <c:manualLayout>
                  <c:x val="2.8414137621973904E-3"/>
                  <c:y val="-2.1963221461560778E-3"/>
                </c:manualLayout>
              </c:layout>
              <c:spPr/>
              <c:txPr>
                <a:bodyPr/>
                <a:lstStyle/>
                <a:p>
                  <a:pPr algn="ctr" rtl="0">
                    <a:defRPr lang="pl-PL" sz="1400" b="0" i="0" u="none" strike="noStrike" kern="1200" baseline="0">
                      <a:solidFill>
                        <a:prstClr val="black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r"/>
              <c:showVal val="1"/>
            </c:dLbl>
            <c:delete val="1"/>
          </c:dLbls>
          <c:cat>
            <c:strRef>
              <c:f>Arkusz1!$B$1:$L$1</c:f>
              <c:strCache>
                <c:ptCount val="7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</c:strCache>
            </c:strRef>
          </c:cat>
          <c:val>
            <c:numRef>
              <c:f>Arkusz1!$B$7:$L$7</c:f>
              <c:numCache>
                <c:formatCode>0.0</c:formatCode>
                <c:ptCount val="7"/>
                <c:pt idx="0">
                  <c:v>30.6</c:v>
                </c:pt>
                <c:pt idx="1">
                  <c:v>30.6</c:v>
                </c:pt>
                <c:pt idx="2">
                  <c:v>29.2</c:v>
                </c:pt>
                <c:pt idx="3">
                  <c:v>28.6</c:v>
                </c:pt>
                <c:pt idx="4">
                  <c:v>27.2</c:v>
                </c:pt>
                <c:pt idx="5">
                  <c:v>27.7</c:v>
                </c:pt>
                <c:pt idx="6">
                  <c:v>28.724471279999989</c:v>
                </c:pt>
              </c:numCache>
            </c:numRef>
          </c:val>
        </c:ser>
        <c:ser>
          <c:idx val="6"/>
          <c:order val="6"/>
          <c:tx>
            <c:strRef>
              <c:f>Arkusz1!$A$8</c:f>
              <c:strCache>
                <c:ptCount val="1"/>
                <c:pt idx="0">
                  <c:v>Szwajcaria Wł.*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none"/>
          </c:marker>
          <c:dPt>
            <c:idx val="6"/>
            <c:spPr>
              <a:ln>
                <a:solidFill>
                  <a:srgbClr val="0070C0"/>
                </a:solidFill>
                <a:prstDash val="sysDash"/>
              </a:ln>
            </c:spPr>
          </c:dPt>
          <c:dLbls>
            <c:dLbl>
              <c:idx val="6"/>
              <c:layout>
                <c:manualLayout>
                  <c:x val="-7.103534405493466E-3"/>
                  <c:y val="4.3924713535604823E-3"/>
                </c:manualLayout>
              </c:layout>
              <c:spPr/>
              <c:txPr>
                <a:bodyPr/>
                <a:lstStyle/>
                <a:p>
                  <a:pPr algn="ctr" rtl="0">
                    <a:defRPr lang="pl-PL" sz="1400" b="0" i="0" u="none" strike="noStrike" kern="1200" baseline="0">
                      <a:solidFill>
                        <a:prstClr val="black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r"/>
              <c:showVal val="1"/>
            </c:dLbl>
            <c:delete val="1"/>
          </c:dLbls>
          <c:cat>
            <c:strRef>
              <c:f>Arkusz1!$B$1:$L$1</c:f>
              <c:strCache>
                <c:ptCount val="7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</c:strCache>
            </c:strRef>
          </c:cat>
          <c:val>
            <c:numRef>
              <c:f>Arkusz1!$B$8:$L$8</c:f>
              <c:numCache>
                <c:formatCode>0.0</c:formatCode>
                <c:ptCount val="7"/>
                <c:pt idx="0">
                  <c:v>30.5</c:v>
                </c:pt>
                <c:pt idx="1">
                  <c:v>31.9</c:v>
                </c:pt>
                <c:pt idx="2">
                  <c:v>30.3</c:v>
                </c:pt>
                <c:pt idx="3">
                  <c:v>32</c:v>
                </c:pt>
                <c:pt idx="4">
                  <c:v>30.6</c:v>
                </c:pt>
                <c:pt idx="5">
                  <c:v>31.7</c:v>
                </c:pt>
                <c:pt idx="6">
                  <c:v>33.817513479999995</c:v>
                </c:pt>
              </c:numCache>
            </c:numRef>
          </c:val>
        </c:ser>
        <c:marker val="1"/>
        <c:axId val="98489088"/>
        <c:axId val="98490624"/>
      </c:lineChart>
      <c:catAx>
        <c:axId val="98489088"/>
        <c:scaling>
          <c:orientation val="minMax"/>
        </c:scaling>
        <c:axPos val="b"/>
        <c:numFmt formatCode="0" sourceLinked="1"/>
        <c:tickLblPos val="nextTo"/>
        <c:crossAx val="98490624"/>
        <c:crosses val="autoZero"/>
        <c:auto val="1"/>
        <c:lblAlgn val="ctr"/>
        <c:lblOffset val="100"/>
      </c:catAx>
      <c:valAx>
        <c:axId val="98490624"/>
        <c:scaling>
          <c:orientation val="minMax"/>
          <c:max val="50"/>
          <c:min val="10"/>
        </c:scaling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General" sourceLinked="1"/>
        <c:tickLblPos val="nextTo"/>
        <c:crossAx val="98489088"/>
        <c:crosses val="autoZero"/>
        <c:crossBetween val="between"/>
      </c:valAx>
      <c:spPr>
        <a:noFill/>
        <a:ln w="25399">
          <a:noFill/>
        </a:ln>
      </c:spPr>
    </c:plotArea>
    <c:legend>
      <c:legendPos val="r"/>
      <c:layout>
        <c:manualLayout>
          <c:xMode val="edge"/>
          <c:yMode val="edge"/>
          <c:x val="0.77065532942567494"/>
          <c:y val="0.14155477275866832"/>
          <c:w val="0.22934467057432525"/>
          <c:h val="0.57228829948888005"/>
        </c:manualLayout>
      </c:layout>
      <c:txPr>
        <a:bodyPr/>
        <a:lstStyle/>
        <a:p>
          <a:pPr>
            <a:defRPr sz="1600"/>
          </a:pPr>
          <a:endParaRPr lang="pl-PL"/>
        </a:p>
      </c:txPr>
    </c:legend>
    <c:plotVisOnly val="1"/>
    <c:dispBlanksAs val="gap"/>
  </c:chart>
  <c:txPr>
    <a:bodyPr/>
    <a:lstStyle/>
    <a:p>
      <a:pPr>
        <a:defRPr sz="1800"/>
      </a:pPr>
      <a:endParaRPr lang="pl-PL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image" Target="../media/image8.png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image" Target="../media/image11.png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image" Target="../media/image17.png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385B64-478E-496E-ACAE-80853970AA16}" type="datetimeFigureOut">
              <a:rPr lang="pl-PL"/>
              <a:pPr>
                <a:defRPr/>
              </a:pPr>
              <a:t>2014-12-15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1481EE-A2D3-4C40-B29A-9A354CE157ED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17C744-F2E4-4A52-9440-605387E853B8}" type="datetimeFigureOut">
              <a:rPr lang="pl-PL"/>
              <a:pPr>
                <a:defRPr/>
              </a:pPr>
              <a:t>2014-12-15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CD87D-3A2B-4AA2-92F2-92AE223EF7F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F25562-7356-4440-B757-5CB323EFA22B}" type="datetimeFigureOut">
              <a:rPr lang="pl-PL"/>
              <a:pPr>
                <a:defRPr/>
              </a:pPr>
              <a:t>2014-12-15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A57ED9-20CE-4830-9748-0BF51B8CB02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1F6ECC-2A55-4A2A-9833-61582252BD17}" type="datetimeFigureOut">
              <a:rPr lang="pl-PL"/>
              <a:pPr>
                <a:defRPr/>
              </a:pPr>
              <a:t>2014-12-15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92B96F-A4B5-4F39-B901-FC6604D353E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1E58D7-FD58-445F-815A-D22342DEE72A}" type="datetimeFigureOut">
              <a:rPr lang="pl-PL"/>
              <a:pPr>
                <a:defRPr/>
              </a:pPr>
              <a:t>2014-12-15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3E680-3D8C-4048-BCE9-9D90B718E90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B4B701-BCF7-46EC-9870-324FEA1E2401}" type="datetimeFigureOut">
              <a:rPr lang="pl-PL"/>
              <a:pPr>
                <a:defRPr/>
              </a:pPr>
              <a:t>2014-12-15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1CB58F-493A-4518-9E6B-8E274F48EB7B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F97FB-2DBC-4D6C-9675-E674B1B29A90}" type="datetimeFigureOut">
              <a:rPr lang="pl-PL"/>
              <a:pPr>
                <a:defRPr/>
              </a:pPr>
              <a:t>2014-12-15</a:t>
            </a:fld>
            <a:endParaRPr lang="pl-PL"/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4E6D6F-E5CF-4BCB-8DD7-0A55493E66C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4DB2BE-C280-4151-8226-950C05D61F57}" type="datetimeFigureOut">
              <a:rPr lang="pl-PL"/>
              <a:pPr>
                <a:defRPr/>
              </a:pPr>
              <a:t>2014-12-15</a:t>
            </a:fld>
            <a:endParaRPr lang="pl-PL"/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12F9C6-7774-418A-BE6C-2BE947DEF810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34AA2A-DCF0-43D9-AFC1-E57CE455D55A}" type="datetimeFigureOut">
              <a:rPr lang="pl-PL"/>
              <a:pPr>
                <a:defRPr/>
              </a:pPr>
              <a:t>2014-12-15</a:t>
            </a:fld>
            <a:endParaRPr lang="pl-PL"/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A9F031-F2D5-42F1-883D-F9BA07C1FE63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4FC312-7445-4D02-83EF-B49710140B61}" type="datetimeFigureOut">
              <a:rPr lang="pl-PL"/>
              <a:pPr>
                <a:defRPr/>
              </a:pPr>
              <a:t>2014-12-15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882DFF-C650-4E50-87C7-37E0CD61F2F7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140DC7-FE1C-451D-B70B-1E49A51C87D7}" type="datetimeFigureOut">
              <a:rPr lang="pl-PL"/>
              <a:pPr>
                <a:defRPr/>
              </a:pPr>
              <a:t>2014-12-15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CFF847-1D87-4C6F-8349-3CD08D988F0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</a:t>
            </a:r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40F1AE-979D-406B-8B91-7102D59AB4F4}" type="datetimeFigureOut">
              <a:rPr lang="pl-PL"/>
              <a:pPr>
                <a:defRPr/>
              </a:pPr>
              <a:t>2014-12-15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E43390E-0A3B-4ADF-B810-7ADAEF49910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Arkusz_programu_Microsoft_Office_Excel_97_20035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Arkusz_programu_Microsoft_Office_Excel_97_20036.xls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Arkusz_programu_Microsoft_Office_Excel_97_20037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Arkusz_programu_Microsoft_Office_Excel_97_20038.xls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Arkusz_programu_Microsoft_Office_Excel_97_20039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Arkusz_programu_Microsoft_Office_Excel_97_200315.xls"/><Relationship Id="rId3" Type="http://schemas.openxmlformats.org/officeDocument/2006/relationships/oleObject" Target="../embeddings/Arkusz_programu_Microsoft_Office_Excel_97_200310.xls"/><Relationship Id="rId7" Type="http://schemas.openxmlformats.org/officeDocument/2006/relationships/oleObject" Target="../embeddings/Arkusz_programu_Microsoft_Office_Excel_97_200314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Arkusz_programu_Microsoft_Office_Excel_97_200313.xls"/><Relationship Id="rId5" Type="http://schemas.openxmlformats.org/officeDocument/2006/relationships/oleObject" Target="../embeddings/Arkusz_programu_Microsoft_Office_Excel_97_200312.xls"/><Relationship Id="rId4" Type="http://schemas.openxmlformats.org/officeDocument/2006/relationships/oleObject" Target="../embeddings/Arkusz_programu_Microsoft_Office_Excel_97_200311.xls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Arkusz_programu_Microsoft_Office_Excel_97_200321.xls"/><Relationship Id="rId3" Type="http://schemas.openxmlformats.org/officeDocument/2006/relationships/oleObject" Target="../embeddings/Arkusz_programu_Microsoft_Office_Excel_97_200316.xls"/><Relationship Id="rId7" Type="http://schemas.openxmlformats.org/officeDocument/2006/relationships/oleObject" Target="../embeddings/Arkusz_programu_Microsoft_Office_Excel_97_200320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Arkusz_programu_Microsoft_Office_Excel_97_200319.xls"/><Relationship Id="rId5" Type="http://schemas.openxmlformats.org/officeDocument/2006/relationships/oleObject" Target="../embeddings/Arkusz_programu_Microsoft_Office_Excel_97_200318.xls"/><Relationship Id="rId4" Type="http://schemas.openxmlformats.org/officeDocument/2006/relationships/oleObject" Target="../embeddings/Arkusz_programu_Microsoft_Office_Excel_97_200317.xls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Arkusz_programu_Microsoft_Office_Excel_97_20031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Arkusz_programu_Microsoft_Office_Excel_97_20032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Arkusz_programu_Microsoft_Office_Excel_97_20033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Arkusz_programu_Microsoft_Office_Excel_97_20034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ytuł 1"/>
          <p:cNvSpPr>
            <a:spLocks noGrp="1"/>
          </p:cNvSpPr>
          <p:nvPr>
            <p:ph type="ctrTitle"/>
          </p:nvPr>
        </p:nvSpPr>
        <p:spPr>
          <a:xfrm>
            <a:off x="685800" y="1988841"/>
            <a:ext cx="7772400" cy="1611610"/>
          </a:xfrm>
        </p:spPr>
        <p:txBody>
          <a:bodyPr/>
          <a:lstStyle/>
          <a:p>
            <a:pPr eaLnBrk="1" hangingPunct="1"/>
            <a:r>
              <a:rPr lang="pl-PL" sz="3200" b="1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Nadawcy publiczni</a:t>
            </a:r>
            <a:r>
              <a:rPr lang="pl-PL" sz="24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/>
            </a:r>
            <a:br>
              <a:rPr lang="pl-PL" sz="24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</a:br>
            <a:r>
              <a:rPr lang="pl-PL" sz="24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wskaźniki oglądalności wśród </a:t>
            </a:r>
            <a:br>
              <a:rPr lang="pl-PL" sz="24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</a:br>
            <a:r>
              <a:rPr lang="pl-PL" sz="24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ogółu widzów i młodych 16-24 lata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Wielka Brytania, Niemcy, Francja, Włochy, Hiszpania, Dania, Belgia, Holandia, Szwecja, Polska, Czechy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l-PL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dane EBU  za 2013 rok</a:t>
            </a:r>
          </a:p>
        </p:txBody>
      </p:sp>
      <p:sp>
        <p:nvSpPr>
          <p:cNvPr id="4" name="Prostokąt 3"/>
          <p:cNvSpPr/>
          <p:nvPr/>
        </p:nvSpPr>
        <p:spPr>
          <a:xfrm>
            <a:off x="4500563" y="0"/>
            <a:ext cx="4643437" cy="1196975"/>
          </a:xfrm>
          <a:prstGeom prst="rect">
            <a:avLst/>
          </a:prstGeom>
          <a:solidFill>
            <a:srgbClr val="2244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pic>
        <p:nvPicPr>
          <p:cNvPr id="2053" name="Picture 4" descr="Survey-SECTION-1.-Offer-and-Audience.png"/>
          <p:cNvPicPr>
            <a:picLocks noChangeAspect="1"/>
          </p:cNvPicPr>
          <p:nvPr/>
        </p:nvPicPr>
        <p:blipFill>
          <a:blip r:embed="rId2" cstate="print"/>
          <a:srcRect r="7867" b="1563"/>
          <a:stretch>
            <a:fillRect/>
          </a:stretch>
        </p:blipFill>
        <p:spPr bwMode="auto">
          <a:xfrm>
            <a:off x="0" y="0"/>
            <a:ext cx="7694613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0"/>
            <a:ext cx="9144000" cy="620713"/>
          </a:xfrm>
          <a:prstGeom prst="rect">
            <a:avLst/>
          </a:prstGeom>
          <a:solidFill>
            <a:srgbClr val="2244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3600">
                <a:latin typeface="Microsoft Sans Serif" pitchFamily="34" charset="0"/>
                <a:cs typeface="Microsoft Sans Serif" pitchFamily="34" charset="0"/>
              </a:rPr>
              <a:t>2. Oglądalność TV publicznej (4+)</a:t>
            </a:r>
          </a:p>
        </p:txBody>
      </p:sp>
      <p:graphicFrame>
        <p:nvGraphicFramePr>
          <p:cNvPr id="12291" name="Wykres 6"/>
          <p:cNvGraphicFramePr>
            <a:graphicFrameLocks/>
          </p:cNvGraphicFramePr>
          <p:nvPr/>
        </p:nvGraphicFramePr>
        <p:xfrm>
          <a:off x="200025" y="3594100"/>
          <a:ext cx="8886825" cy="3314700"/>
        </p:xfrm>
        <a:graphic>
          <a:graphicData uri="http://schemas.openxmlformats.org/presentationml/2006/ole">
            <p:oleObj spid="_x0000_s12291" r:id="rId3" imgW="8888738" imgH="3310415" progId="Excel.Sheet.8">
              <p:embed/>
            </p:oleObj>
          </a:graphicData>
        </a:graphic>
      </p:graphicFrame>
      <p:graphicFrame>
        <p:nvGraphicFramePr>
          <p:cNvPr id="12292" name="Wykres 6"/>
          <p:cNvGraphicFramePr>
            <a:graphicFrameLocks/>
          </p:cNvGraphicFramePr>
          <p:nvPr/>
        </p:nvGraphicFramePr>
        <p:xfrm>
          <a:off x="128588" y="641350"/>
          <a:ext cx="8886825" cy="3559175"/>
        </p:xfrm>
        <a:graphic>
          <a:graphicData uri="http://schemas.openxmlformats.org/presentationml/2006/ole">
            <p:oleObj spid="_x0000_s12292" r:id="rId4" imgW="8888738" imgH="3560373" progId="Excel.Sheet.8">
              <p:embed/>
            </p:oleObj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0"/>
            <a:ext cx="9144000" cy="620713"/>
          </a:xfrm>
          <a:prstGeom prst="rect">
            <a:avLst/>
          </a:prstGeom>
          <a:solidFill>
            <a:srgbClr val="2244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3200">
                <a:latin typeface="Microsoft Sans Serif" pitchFamily="34" charset="0"/>
                <a:cs typeface="Microsoft Sans Serif" pitchFamily="34" charset="0"/>
              </a:rPr>
              <a:t>2. Oglądalność TV publicznej (young adults)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250825" y="765175"/>
          <a:ext cx="8712968" cy="510748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84125"/>
                <a:gridCol w="934234"/>
                <a:gridCol w="774624"/>
                <a:gridCol w="1296144"/>
                <a:gridCol w="792088"/>
                <a:gridCol w="877814"/>
                <a:gridCol w="994394"/>
                <a:gridCol w="1080120"/>
                <a:gridCol w="1079425"/>
              </a:tblGrid>
              <a:tr h="527834">
                <a:tc gridSpan="2">
                  <a:txBody>
                    <a:bodyPr/>
                    <a:lstStyle/>
                    <a:p>
                      <a:pPr algn="ctr"/>
                      <a:r>
                        <a:rPr lang="pl-PL" sz="1200" b="1" dirty="0" smtClean="0">
                          <a:solidFill>
                            <a:srgbClr val="2244FF"/>
                          </a:solidFill>
                        </a:rPr>
                        <a:t>KRAJ/</a:t>
                      </a:r>
                      <a:endParaRPr lang="pl-PL" sz="1200" b="1" dirty="0">
                        <a:solidFill>
                          <a:srgbClr val="2244FF"/>
                        </a:solidFill>
                      </a:endParaRPr>
                    </a:p>
                    <a:p>
                      <a:pPr algn="ctr"/>
                      <a:r>
                        <a:rPr lang="pl-PL" sz="1200" b="1" kern="1200" dirty="0" smtClean="0">
                          <a:solidFill>
                            <a:srgbClr val="2244FF"/>
                          </a:solidFill>
                        </a:rPr>
                        <a:t>ORGANIZACJA</a:t>
                      </a:r>
                      <a:endParaRPr lang="pl-PL" sz="1200" b="1" kern="1200" dirty="0">
                        <a:solidFill>
                          <a:srgbClr val="2244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l-PL" sz="1200" b="1" kern="1200">
                        <a:solidFill>
                          <a:srgbClr val="2244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b="1" kern="120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young adults</a:t>
                      </a:r>
                      <a:endParaRPr lang="pl-PL" sz="1200" b="1" kern="1200">
                        <a:solidFill>
                          <a:srgbClr val="2244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b="1" kern="1200" smtClean="0">
                          <a:solidFill>
                            <a:srgbClr val="2244FF"/>
                          </a:solidFill>
                        </a:rPr>
                        <a:t>liczba uwzględnionych kanałów</a:t>
                      </a:r>
                      <a:endParaRPr lang="pl-PL" sz="1200" b="1" kern="1200">
                        <a:solidFill>
                          <a:srgbClr val="2244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b="1" kern="1200" dirty="0" smtClean="0">
                          <a:solidFill>
                            <a:srgbClr val="2244FF"/>
                          </a:solidFill>
                        </a:rPr>
                        <a:t>ATV </a:t>
                      </a:r>
                    </a:p>
                    <a:p>
                      <a:pPr algn="ctr"/>
                      <a:r>
                        <a:rPr lang="pl-PL" sz="1000" b="1" kern="1200" dirty="0" smtClean="0">
                          <a:solidFill>
                            <a:srgbClr val="2244FF"/>
                          </a:solidFill>
                        </a:rPr>
                        <a:t>c</a:t>
                      </a:r>
                      <a:r>
                        <a:rPr lang="pl-PL" sz="1000" b="1" kern="1200" smtClean="0">
                          <a:solidFill>
                            <a:srgbClr val="2244FF"/>
                          </a:solidFill>
                        </a:rPr>
                        <a:t>zas </a:t>
                      </a:r>
                      <a:r>
                        <a:rPr lang="pl-PL" sz="1000" b="1" kern="1200" dirty="0" smtClean="0">
                          <a:solidFill>
                            <a:srgbClr val="2244FF"/>
                          </a:solidFill>
                        </a:rPr>
                        <a:t>oglądania</a:t>
                      </a:r>
                    </a:p>
                    <a:p>
                      <a:pPr algn="ctr"/>
                      <a:r>
                        <a:rPr lang="pl-PL" sz="1200" b="1" kern="1200" dirty="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(min.)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kern="120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śr. udziały (%)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b="1" kern="120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śr.widownia </a:t>
                      </a:r>
                    </a:p>
                    <a:p>
                      <a:pPr algn="ctr"/>
                      <a:r>
                        <a:rPr lang="pl-PL" sz="1200" b="1" kern="120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(‘000)</a:t>
                      </a:r>
                      <a:endParaRPr lang="pl-PL" sz="1200" b="1" kern="1200">
                        <a:solidFill>
                          <a:srgbClr val="2244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b="1" kern="1200" dirty="0" err="1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śr</a:t>
                      </a:r>
                      <a:r>
                        <a:rPr lang="pl-PL" sz="1200" b="1" kern="1200" dirty="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. zasięg </a:t>
                      </a:r>
                      <a:r>
                        <a:rPr lang="pl-PL" sz="1200" b="1" kern="120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tygodniowy  </a:t>
                      </a:r>
                      <a:r>
                        <a:rPr lang="pl-PL" sz="1200" b="1" kern="1200" dirty="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15 minutowy</a:t>
                      </a:r>
                    </a:p>
                    <a:p>
                      <a:pPr algn="ctr"/>
                      <a:r>
                        <a:rPr lang="pl-PL" sz="1200" b="1" kern="1200" dirty="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(‘000)</a:t>
                      </a:r>
                      <a:endParaRPr lang="pl-PL" sz="1200" b="1" kern="1200" dirty="0">
                        <a:solidFill>
                          <a:srgbClr val="2244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b="1" kern="120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śr. zasięg tygodniowy</a:t>
                      </a:r>
                    </a:p>
                    <a:p>
                      <a:pPr algn="ctr"/>
                      <a:r>
                        <a:rPr lang="pl-PL" sz="1200" b="1" kern="120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  <a:r>
                        <a:rPr lang="pl-PL" sz="1200" b="1" kern="1200" baseline="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 minutowy</a:t>
                      </a:r>
                      <a:endParaRPr lang="pl-PL" sz="1200" b="1" kern="1200" smtClean="0">
                        <a:solidFill>
                          <a:srgbClr val="2244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pl-PL" sz="1200" b="1" kern="120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(%)</a:t>
                      </a:r>
                      <a:endParaRPr lang="pl-PL" sz="1200" b="1" kern="1200">
                        <a:solidFill>
                          <a:srgbClr val="2244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5711">
                <a:tc>
                  <a:txBody>
                    <a:bodyPr/>
                    <a:lstStyle/>
                    <a:p>
                      <a:pPr algn="l"/>
                      <a:r>
                        <a:rPr lang="pl-PL" sz="1200" smtClean="0">
                          <a:solidFill>
                            <a:srgbClr val="2244FF"/>
                          </a:solidFill>
                        </a:rPr>
                        <a:t>Wielka Brytania</a:t>
                      </a:r>
                      <a:endParaRPr lang="pl-PL" sz="1200">
                        <a:solidFill>
                          <a:srgbClr val="2244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BBC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15-24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smtClean="0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 smtClean="0">
                          <a:solidFill>
                            <a:srgbClr val="000000"/>
                          </a:solidFill>
                          <a:latin typeface="Arial"/>
                        </a:rPr>
                        <a:t>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22,0%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4 975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67,4%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7024">
                <a:tc>
                  <a:txBody>
                    <a:bodyPr/>
                    <a:lstStyle/>
                    <a:p>
                      <a:pPr algn="l"/>
                      <a:r>
                        <a:rPr lang="pl-PL" sz="1200" smtClean="0">
                          <a:solidFill>
                            <a:srgbClr val="2244FF"/>
                          </a:solidFill>
                        </a:rPr>
                        <a:t>Niemcy</a:t>
                      </a:r>
                      <a:endParaRPr lang="pl-PL" sz="1200" b="0">
                        <a:solidFill>
                          <a:srgbClr val="2244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ARD+ZDF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15-24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smtClean="0">
                          <a:solidFill>
                            <a:srgbClr val="000000"/>
                          </a:solidFill>
                          <a:latin typeface="Arial"/>
                        </a:rPr>
                        <a:t>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 smtClean="0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 smtClean="0">
                          <a:solidFill>
                            <a:srgbClr val="000000"/>
                          </a:solidFill>
                          <a:latin typeface="Arial"/>
                        </a:rPr>
                        <a:t>13,2%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 smtClean="0">
                          <a:solidFill>
                            <a:srgbClr val="000000"/>
                          </a:solidFill>
                          <a:latin typeface="Arial"/>
                        </a:rPr>
                        <a:t>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 smtClean="0">
                          <a:solidFill>
                            <a:srgbClr val="000000"/>
                          </a:solidFill>
                          <a:latin typeface="Arial"/>
                        </a:rPr>
                        <a:t>3 251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 smtClean="0">
                          <a:solidFill>
                            <a:srgbClr val="000000"/>
                          </a:solidFill>
                          <a:latin typeface="Arial"/>
                        </a:rPr>
                        <a:t>39,9%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571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smtClean="0">
                          <a:solidFill>
                            <a:srgbClr val="2244FF"/>
                          </a:solidFill>
                        </a:rPr>
                        <a:t>Francja</a:t>
                      </a:r>
                      <a:endParaRPr lang="pl-PL" sz="1200" b="0">
                        <a:solidFill>
                          <a:srgbClr val="2244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smtClean="0"/>
                        <a:t>France Télévisions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15-24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3 798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52,1%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8781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smtClean="0">
                          <a:solidFill>
                            <a:srgbClr val="2244FF"/>
                          </a:solidFill>
                        </a:rPr>
                        <a:t>Włochy</a:t>
                      </a:r>
                      <a:endParaRPr lang="pl-PL" sz="1200">
                        <a:solidFill>
                          <a:srgbClr val="2244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smtClean="0"/>
                        <a:t>RAI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15-24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22,5%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n.a.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n.a.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1973">
                <a:tc>
                  <a:txBody>
                    <a:bodyPr/>
                    <a:lstStyle/>
                    <a:p>
                      <a:pPr algn="l"/>
                      <a:r>
                        <a:rPr lang="pl-PL" sz="1200" smtClean="0">
                          <a:solidFill>
                            <a:srgbClr val="2244FF"/>
                          </a:solidFill>
                        </a:rPr>
                        <a:t>Hiszpania</a:t>
                      </a:r>
                      <a:endParaRPr lang="pl-PL" sz="1200">
                        <a:solidFill>
                          <a:srgbClr val="2244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RTVE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13-24</a:t>
                      </a:r>
                      <a:endParaRPr lang="pl-PL" sz="120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 </a:t>
                      </a:r>
                      <a:r>
                        <a:rPr lang="pl-PL" sz="1100" b="0" i="0" u="none" strike="noStrike" smtClean="0">
                          <a:solidFill>
                            <a:srgbClr val="000000"/>
                          </a:solidFill>
                          <a:latin typeface="Arial"/>
                        </a:rPr>
                        <a:t>831*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71,4</a:t>
                      </a:r>
                      <a:r>
                        <a:rPr lang="pl-PL" sz="1100" b="0" i="0" u="none" strike="noStrike" smtClean="0">
                          <a:solidFill>
                            <a:srgbClr val="000000"/>
                          </a:solidFill>
                          <a:latin typeface="Arial"/>
                        </a:rPr>
                        <a:t>%*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7024">
                <a:tc>
                  <a:txBody>
                    <a:bodyPr/>
                    <a:lstStyle/>
                    <a:p>
                      <a:pPr algn="l"/>
                      <a:r>
                        <a:rPr lang="pl-PL" sz="1200" smtClean="0">
                          <a:solidFill>
                            <a:srgbClr val="2244FF"/>
                          </a:solidFill>
                        </a:rPr>
                        <a:t>Dania</a:t>
                      </a:r>
                      <a:endParaRPr lang="pl-PL" sz="1200">
                        <a:solidFill>
                          <a:srgbClr val="2244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smtClean="0"/>
                        <a:t>DR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15-24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49,9%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1973">
                <a:tc>
                  <a:txBody>
                    <a:bodyPr/>
                    <a:lstStyle/>
                    <a:p>
                      <a:pPr algn="l"/>
                      <a:r>
                        <a:rPr lang="pl-PL" sz="1200" smtClean="0">
                          <a:solidFill>
                            <a:srgbClr val="2244FF"/>
                          </a:solidFill>
                        </a:rPr>
                        <a:t>Belgia Flam.</a:t>
                      </a:r>
                      <a:endParaRPr lang="pl-PL" sz="1200">
                        <a:solidFill>
                          <a:srgbClr val="2244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VRT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13-24</a:t>
                      </a:r>
                      <a:endParaRPr lang="pl-PL" sz="120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22,2%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52,4%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87818">
                <a:tc>
                  <a:txBody>
                    <a:bodyPr/>
                    <a:lstStyle/>
                    <a:p>
                      <a:pPr algn="l"/>
                      <a:r>
                        <a:rPr lang="pl-PL" sz="1200" smtClean="0">
                          <a:solidFill>
                            <a:srgbClr val="2244FF"/>
                          </a:solidFill>
                        </a:rPr>
                        <a:t>Belgia Fr.</a:t>
                      </a:r>
                      <a:endParaRPr lang="pl-PL" sz="1200">
                        <a:solidFill>
                          <a:srgbClr val="2244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RTBF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15-24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53,6%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87818">
                <a:tc>
                  <a:txBody>
                    <a:bodyPr/>
                    <a:lstStyle/>
                    <a:p>
                      <a:pPr algn="l"/>
                      <a:r>
                        <a:rPr lang="pl-PL" sz="1200" smtClean="0">
                          <a:solidFill>
                            <a:srgbClr val="2244FF"/>
                          </a:solidFill>
                        </a:rPr>
                        <a:t>Holandia</a:t>
                      </a:r>
                      <a:endParaRPr lang="pl-PL" sz="1200">
                        <a:solidFill>
                          <a:srgbClr val="2244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NPO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15-24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1 268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64,8</a:t>
                      </a:r>
                      <a:r>
                        <a:rPr lang="pl-PL" sz="1100" b="0" i="0" u="none" strike="noStrike" smtClean="0">
                          <a:solidFill>
                            <a:srgbClr val="000000"/>
                          </a:solidFill>
                          <a:latin typeface="Arial"/>
                        </a:rPr>
                        <a:t>%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7818">
                <a:tc>
                  <a:txBody>
                    <a:bodyPr/>
                    <a:lstStyle/>
                    <a:p>
                      <a:pPr algn="l"/>
                      <a:r>
                        <a:rPr lang="pl-PL" sz="1200" smtClean="0">
                          <a:solidFill>
                            <a:srgbClr val="2244FF"/>
                          </a:solidFill>
                        </a:rPr>
                        <a:t>Szwecja</a:t>
                      </a:r>
                      <a:endParaRPr lang="pl-PL" sz="1200">
                        <a:solidFill>
                          <a:srgbClr val="2244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SVT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15-24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38,3%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87818">
                <a:tc>
                  <a:txBody>
                    <a:bodyPr/>
                    <a:lstStyle/>
                    <a:p>
                      <a:pPr algn="l"/>
                      <a:r>
                        <a:rPr lang="pl-PL" sz="1200" smtClean="0">
                          <a:solidFill>
                            <a:srgbClr val="2244FF"/>
                          </a:solidFill>
                        </a:rPr>
                        <a:t>Czechy</a:t>
                      </a:r>
                      <a:endParaRPr lang="pl-PL" sz="1200">
                        <a:solidFill>
                          <a:srgbClr val="2244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CT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15-24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42,0%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7818">
                <a:tc>
                  <a:txBody>
                    <a:bodyPr/>
                    <a:lstStyle/>
                    <a:p>
                      <a:pPr algn="l"/>
                      <a:r>
                        <a:rPr lang="pl-PL" sz="1200" smtClean="0">
                          <a:solidFill>
                            <a:srgbClr val="2244FF"/>
                          </a:solidFill>
                        </a:rPr>
                        <a:t>Polska</a:t>
                      </a:r>
                      <a:endParaRPr lang="pl-PL" sz="1200">
                        <a:solidFill>
                          <a:srgbClr val="2244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TVP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16-24</a:t>
                      </a:r>
                      <a:endParaRPr lang="pl-PL" sz="120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2 577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54,9%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pole tekstowe 5"/>
          <p:cNvSpPr txBox="1"/>
          <p:nvPr/>
        </p:nvSpPr>
        <p:spPr>
          <a:xfrm>
            <a:off x="250825" y="6021388"/>
            <a:ext cx="8893175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l-PL" sz="1400">
                <a:latin typeface="+mn-lt"/>
              </a:rPr>
              <a:t>*Hiszpania – zasięg 1 min.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0"/>
            <a:ext cx="9144000" cy="620713"/>
          </a:xfrm>
          <a:prstGeom prst="rect">
            <a:avLst/>
          </a:prstGeom>
          <a:solidFill>
            <a:srgbClr val="2244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3200">
                <a:latin typeface="Microsoft Sans Serif" pitchFamily="34" charset="0"/>
                <a:cs typeface="Microsoft Sans Serif" pitchFamily="34" charset="0"/>
              </a:rPr>
              <a:t>2. Oglądalność TV publicznej (young adults)</a:t>
            </a:r>
          </a:p>
        </p:txBody>
      </p:sp>
      <p:graphicFrame>
        <p:nvGraphicFramePr>
          <p:cNvPr id="14339" name="Wykres 6"/>
          <p:cNvGraphicFramePr>
            <a:graphicFrameLocks/>
          </p:cNvGraphicFramePr>
          <p:nvPr/>
        </p:nvGraphicFramePr>
        <p:xfrm>
          <a:off x="-50800" y="714375"/>
          <a:ext cx="9245600" cy="3197225"/>
        </p:xfrm>
        <a:graphic>
          <a:graphicData uri="http://schemas.openxmlformats.org/presentationml/2006/ole">
            <p:oleObj spid="_x0000_s14339" r:id="rId3" imgW="9242337" imgH="3200677" progId="Excel.Sheet.8">
              <p:embed/>
            </p:oleObj>
          </a:graphicData>
        </a:graphic>
      </p:graphicFrame>
      <p:graphicFrame>
        <p:nvGraphicFramePr>
          <p:cNvPr id="14340" name="Object 4"/>
          <p:cNvGraphicFramePr>
            <a:graphicFrameLocks/>
          </p:cNvGraphicFramePr>
          <p:nvPr/>
        </p:nvGraphicFramePr>
        <p:xfrm>
          <a:off x="128588" y="4098925"/>
          <a:ext cx="8886825" cy="2620963"/>
        </p:xfrm>
        <a:graphic>
          <a:graphicData uri="http://schemas.openxmlformats.org/presentationml/2006/ole">
            <p:oleObj spid="_x0000_s14340" r:id="rId4" imgW="8888738" imgH="2621507" progId="Excel.Sheet.8">
              <p:embed/>
            </p:oleObj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0"/>
            <a:ext cx="9144000" cy="620713"/>
          </a:xfrm>
          <a:prstGeom prst="rect">
            <a:avLst/>
          </a:prstGeom>
          <a:solidFill>
            <a:srgbClr val="2244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3200">
                <a:latin typeface="Microsoft Sans Serif" pitchFamily="34" charset="0"/>
                <a:cs typeface="Microsoft Sans Serif" pitchFamily="34" charset="0"/>
              </a:rPr>
              <a:t>2. Oglądalność TV publicznej (young adults)</a:t>
            </a:r>
          </a:p>
        </p:txBody>
      </p:sp>
      <p:graphicFrame>
        <p:nvGraphicFramePr>
          <p:cNvPr id="15363" name="Wykres 6"/>
          <p:cNvGraphicFramePr>
            <a:graphicFrameLocks/>
          </p:cNvGraphicFramePr>
          <p:nvPr/>
        </p:nvGraphicFramePr>
        <p:xfrm>
          <a:off x="-50800" y="1362075"/>
          <a:ext cx="9245600" cy="3917950"/>
        </p:xfrm>
        <a:graphic>
          <a:graphicData uri="http://schemas.openxmlformats.org/presentationml/2006/ole">
            <p:oleObj spid="_x0000_s15363" r:id="rId3" imgW="9242337" imgH="3920068" progId="Excel.Sheet.8">
              <p:embed/>
            </p:oleObj>
          </a:graphicData>
        </a:graphic>
      </p:graphicFrame>
      <p:sp>
        <p:nvSpPr>
          <p:cNvPr id="11" name="pole tekstowe 10"/>
          <p:cNvSpPr txBox="1"/>
          <p:nvPr/>
        </p:nvSpPr>
        <p:spPr>
          <a:xfrm>
            <a:off x="250825" y="6021388"/>
            <a:ext cx="8893175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l-PL" sz="1400">
                <a:latin typeface="+mn-lt"/>
              </a:rPr>
              <a:t>*Hiszpania – zasięg 1 min.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0"/>
            <a:ext cx="9144000" cy="620713"/>
          </a:xfrm>
          <a:prstGeom prst="rect">
            <a:avLst/>
          </a:prstGeom>
          <a:solidFill>
            <a:srgbClr val="2244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3600">
                <a:latin typeface="Microsoft Sans Serif" pitchFamily="34" charset="0"/>
                <a:cs typeface="Microsoft Sans Serif" pitchFamily="34" charset="0"/>
              </a:rPr>
              <a:t>3. Udziały (%) 1. i 2. programu (2013)</a:t>
            </a:r>
          </a:p>
        </p:txBody>
      </p:sp>
      <p:graphicFrame>
        <p:nvGraphicFramePr>
          <p:cNvPr id="17411" name="Wykres 5"/>
          <p:cNvGraphicFramePr>
            <a:graphicFrameLocks/>
          </p:cNvGraphicFramePr>
          <p:nvPr/>
        </p:nvGraphicFramePr>
        <p:xfrm>
          <a:off x="273050" y="857250"/>
          <a:ext cx="5789613" cy="1830388"/>
        </p:xfrm>
        <a:graphic>
          <a:graphicData uri="http://schemas.openxmlformats.org/presentationml/2006/ole">
            <p:oleObj spid="_x0000_s17411" r:id="rId3" imgW="5791702" imgH="1828959" progId="Excel.Sheet.8">
              <p:embed/>
            </p:oleObj>
          </a:graphicData>
        </a:graphic>
      </p:graphicFrame>
      <p:graphicFrame>
        <p:nvGraphicFramePr>
          <p:cNvPr id="17412" name="Wykres 6"/>
          <p:cNvGraphicFramePr>
            <a:graphicFrameLocks/>
          </p:cNvGraphicFramePr>
          <p:nvPr/>
        </p:nvGraphicFramePr>
        <p:xfrm>
          <a:off x="5097463" y="857250"/>
          <a:ext cx="3917950" cy="1901825"/>
        </p:xfrm>
        <a:graphic>
          <a:graphicData uri="http://schemas.openxmlformats.org/presentationml/2006/ole">
            <p:oleObj spid="_x0000_s17412" r:id="rId4" imgW="3920068" imgH="1902117" progId="Excel.Sheet.8">
              <p:embed/>
            </p:oleObj>
          </a:graphicData>
        </a:graphic>
      </p:graphicFrame>
      <p:graphicFrame>
        <p:nvGraphicFramePr>
          <p:cNvPr id="17413" name="Wykres 7"/>
          <p:cNvGraphicFramePr>
            <a:graphicFrameLocks/>
          </p:cNvGraphicFramePr>
          <p:nvPr/>
        </p:nvGraphicFramePr>
        <p:xfrm>
          <a:off x="273050" y="2657475"/>
          <a:ext cx="3917950" cy="1901825"/>
        </p:xfrm>
        <a:graphic>
          <a:graphicData uri="http://schemas.openxmlformats.org/presentationml/2006/ole">
            <p:oleObj spid="_x0000_s17413" r:id="rId5" imgW="3920068" imgH="1902117" progId="Excel.Sheet.8">
              <p:embed/>
            </p:oleObj>
          </a:graphicData>
        </a:graphic>
      </p:graphicFrame>
      <p:graphicFrame>
        <p:nvGraphicFramePr>
          <p:cNvPr id="17414" name="Wykres 8"/>
          <p:cNvGraphicFramePr>
            <a:graphicFrameLocks/>
          </p:cNvGraphicFramePr>
          <p:nvPr/>
        </p:nvGraphicFramePr>
        <p:xfrm>
          <a:off x="5097463" y="2657475"/>
          <a:ext cx="3917950" cy="1901825"/>
        </p:xfrm>
        <a:graphic>
          <a:graphicData uri="http://schemas.openxmlformats.org/presentationml/2006/ole">
            <p:oleObj spid="_x0000_s17414" r:id="rId6" imgW="3920068" imgH="1902117" progId="Excel.Sheet.8">
              <p:embed/>
            </p:oleObj>
          </a:graphicData>
        </a:graphic>
      </p:graphicFrame>
      <p:graphicFrame>
        <p:nvGraphicFramePr>
          <p:cNvPr id="17415" name="Wykres 9"/>
          <p:cNvGraphicFramePr>
            <a:graphicFrameLocks/>
          </p:cNvGraphicFramePr>
          <p:nvPr/>
        </p:nvGraphicFramePr>
        <p:xfrm>
          <a:off x="344488" y="4457700"/>
          <a:ext cx="3917950" cy="1901825"/>
        </p:xfrm>
        <a:graphic>
          <a:graphicData uri="http://schemas.openxmlformats.org/presentationml/2006/ole">
            <p:oleObj spid="_x0000_s17415" r:id="rId7" imgW="3913971" imgH="1902117" progId="Excel.Sheet.8">
              <p:embed/>
            </p:oleObj>
          </a:graphicData>
        </a:graphic>
      </p:graphicFrame>
      <p:graphicFrame>
        <p:nvGraphicFramePr>
          <p:cNvPr id="17416" name="Object 8"/>
          <p:cNvGraphicFramePr>
            <a:graphicFrameLocks/>
          </p:cNvGraphicFramePr>
          <p:nvPr/>
        </p:nvGraphicFramePr>
        <p:xfrm>
          <a:off x="5097463" y="4457700"/>
          <a:ext cx="3917950" cy="1901825"/>
        </p:xfrm>
        <a:graphic>
          <a:graphicData uri="http://schemas.openxmlformats.org/presentationml/2006/ole">
            <p:oleObj spid="_x0000_s17416" r:id="rId8" imgW="3920068" imgH="1902117" progId="Excel.Sheet.8">
              <p:embed/>
            </p:oleObj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0"/>
            <a:ext cx="9144000" cy="620713"/>
          </a:xfrm>
          <a:prstGeom prst="rect">
            <a:avLst/>
          </a:prstGeom>
          <a:solidFill>
            <a:srgbClr val="2244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3600">
                <a:latin typeface="Microsoft Sans Serif" pitchFamily="34" charset="0"/>
                <a:cs typeface="Microsoft Sans Serif" pitchFamily="34" charset="0"/>
              </a:rPr>
              <a:t>3. Udziały (%) 1. i 2. programu (2013)</a:t>
            </a:r>
          </a:p>
        </p:txBody>
      </p:sp>
      <p:graphicFrame>
        <p:nvGraphicFramePr>
          <p:cNvPr id="18435" name="Wykres 5"/>
          <p:cNvGraphicFramePr>
            <a:graphicFrameLocks/>
          </p:cNvGraphicFramePr>
          <p:nvPr/>
        </p:nvGraphicFramePr>
        <p:xfrm>
          <a:off x="273050" y="857250"/>
          <a:ext cx="5789613" cy="1830388"/>
        </p:xfrm>
        <a:graphic>
          <a:graphicData uri="http://schemas.openxmlformats.org/presentationml/2006/ole">
            <p:oleObj spid="_x0000_s18435" r:id="rId3" imgW="5791702" imgH="1828959" progId="Excel.Sheet.8">
              <p:embed/>
            </p:oleObj>
          </a:graphicData>
        </a:graphic>
      </p:graphicFrame>
      <p:graphicFrame>
        <p:nvGraphicFramePr>
          <p:cNvPr id="18436" name="Wykres 6"/>
          <p:cNvGraphicFramePr>
            <a:graphicFrameLocks/>
          </p:cNvGraphicFramePr>
          <p:nvPr/>
        </p:nvGraphicFramePr>
        <p:xfrm>
          <a:off x="344488" y="4457700"/>
          <a:ext cx="3917950" cy="1901825"/>
        </p:xfrm>
        <a:graphic>
          <a:graphicData uri="http://schemas.openxmlformats.org/presentationml/2006/ole">
            <p:oleObj spid="_x0000_s18436" r:id="rId4" imgW="3913971" imgH="1902117" progId="Excel.Sheet.8">
              <p:embed/>
            </p:oleObj>
          </a:graphicData>
        </a:graphic>
      </p:graphicFrame>
      <p:graphicFrame>
        <p:nvGraphicFramePr>
          <p:cNvPr id="18437" name="Wykres 7"/>
          <p:cNvGraphicFramePr>
            <a:graphicFrameLocks/>
          </p:cNvGraphicFramePr>
          <p:nvPr/>
        </p:nvGraphicFramePr>
        <p:xfrm>
          <a:off x="273050" y="2657475"/>
          <a:ext cx="3917950" cy="1901825"/>
        </p:xfrm>
        <a:graphic>
          <a:graphicData uri="http://schemas.openxmlformats.org/presentationml/2006/ole">
            <p:oleObj spid="_x0000_s18437" r:id="rId5" imgW="3920068" imgH="1902117" progId="Excel.Sheet.8">
              <p:embed/>
            </p:oleObj>
          </a:graphicData>
        </a:graphic>
      </p:graphicFrame>
      <p:graphicFrame>
        <p:nvGraphicFramePr>
          <p:cNvPr id="18438" name="Wykres 8"/>
          <p:cNvGraphicFramePr>
            <a:graphicFrameLocks/>
          </p:cNvGraphicFramePr>
          <p:nvPr/>
        </p:nvGraphicFramePr>
        <p:xfrm>
          <a:off x="5097463" y="2657475"/>
          <a:ext cx="3917950" cy="1901825"/>
        </p:xfrm>
        <a:graphic>
          <a:graphicData uri="http://schemas.openxmlformats.org/presentationml/2006/ole">
            <p:oleObj spid="_x0000_s18438" r:id="rId6" imgW="3920068" imgH="1902117" progId="Excel.Sheet.8">
              <p:embed/>
            </p:oleObj>
          </a:graphicData>
        </a:graphic>
      </p:graphicFrame>
      <p:graphicFrame>
        <p:nvGraphicFramePr>
          <p:cNvPr id="18439" name="Wykres 9"/>
          <p:cNvGraphicFramePr>
            <a:graphicFrameLocks/>
          </p:cNvGraphicFramePr>
          <p:nvPr/>
        </p:nvGraphicFramePr>
        <p:xfrm>
          <a:off x="5097463" y="857250"/>
          <a:ext cx="3917950" cy="1901825"/>
        </p:xfrm>
        <a:graphic>
          <a:graphicData uri="http://schemas.openxmlformats.org/presentationml/2006/ole">
            <p:oleObj spid="_x0000_s18439" r:id="rId7" imgW="3920068" imgH="1902117" progId="Excel.Sheet.8">
              <p:embed/>
            </p:oleObj>
          </a:graphicData>
        </a:graphic>
      </p:graphicFrame>
      <p:graphicFrame>
        <p:nvGraphicFramePr>
          <p:cNvPr id="18440" name="Object 8"/>
          <p:cNvGraphicFramePr>
            <a:graphicFrameLocks/>
          </p:cNvGraphicFramePr>
          <p:nvPr/>
        </p:nvGraphicFramePr>
        <p:xfrm>
          <a:off x="5097463" y="4457700"/>
          <a:ext cx="3917950" cy="1901825"/>
        </p:xfrm>
        <a:graphic>
          <a:graphicData uri="http://schemas.openxmlformats.org/presentationml/2006/ole">
            <p:oleObj spid="_x0000_s18440" r:id="rId8" imgW="3920068" imgH="1902117" progId="Excel.Sheet.8">
              <p:embed/>
            </p:oleObj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1268413"/>
            <a:ext cx="9144000" cy="1196975"/>
          </a:xfrm>
          <a:prstGeom prst="rect">
            <a:avLst/>
          </a:prstGeom>
          <a:solidFill>
            <a:srgbClr val="718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sz="3600">
              <a:latin typeface="Microsoft Sans Serif" pitchFamily="34" charset="0"/>
              <a:cs typeface="Microsoft Sans Serif" pitchFamily="34" charset="0"/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0" y="1125538"/>
            <a:ext cx="9144000" cy="1196975"/>
          </a:xfrm>
          <a:prstGeom prst="rect">
            <a:avLst/>
          </a:prstGeom>
          <a:solidFill>
            <a:srgbClr val="2244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3600">
                <a:latin typeface="Microsoft Sans Serif" pitchFamily="34" charset="0"/>
                <a:cs typeface="Microsoft Sans Serif" pitchFamily="34" charset="0"/>
              </a:rPr>
              <a:t>4. Time-Shifted Viewing (TSV)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468313" y="3573463"/>
            <a:ext cx="8280400" cy="2308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l-PL" b="1">
                <a:latin typeface="+mn-lt"/>
              </a:rPr>
              <a:t>VOSDAL</a:t>
            </a:r>
            <a:r>
              <a:rPr lang="pl-PL">
                <a:latin typeface="+mn-lt"/>
              </a:rPr>
              <a:t> (viewing on same day as live) – oglądanie tego samego dnia, co oryginalna emisja, ale nie w czasie emisji</a:t>
            </a:r>
          </a:p>
          <a:p>
            <a:pPr>
              <a:defRPr/>
            </a:pPr>
            <a:endParaRPr lang="pl-PL">
              <a:latin typeface="+mn-lt"/>
            </a:endParaRPr>
          </a:p>
          <a:p>
            <a:pPr>
              <a:defRPr/>
            </a:pPr>
            <a:r>
              <a:rPr lang="pl-PL" b="1">
                <a:latin typeface="+mn-lt"/>
              </a:rPr>
              <a:t>TSV</a:t>
            </a:r>
            <a:r>
              <a:rPr lang="pl-PL">
                <a:latin typeface="+mn-lt"/>
              </a:rPr>
              <a:t> (time-shifted viewing) – oglądanie przesunięte w czasie (np. do maksymalnie siedmiu dni po emisji)</a:t>
            </a:r>
          </a:p>
          <a:p>
            <a:pPr>
              <a:defRPr/>
            </a:pPr>
            <a:endParaRPr lang="pl-PL">
              <a:latin typeface="+mn-lt"/>
            </a:endParaRPr>
          </a:p>
          <a:p>
            <a:pPr>
              <a:defRPr/>
            </a:pPr>
            <a:r>
              <a:rPr lang="pl-PL" b="1">
                <a:latin typeface="+mn-lt"/>
              </a:rPr>
              <a:t>Consolidated viewing </a:t>
            </a:r>
            <a:r>
              <a:rPr lang="pl-PL">
                <a:latin typeface="+mn-lt"/>
              </a:rPr>
              <a:t>– oglądanie na żywo (live) + oglądanie tego samego dnia (VOSDAL) + oglądanie przesunięte w czasie (o kilka lub jeden dzień)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0"/>
            <a:ext cx="9144000" cy="620713"/>
          </a:xfrm>
          <a:prstGeom prst="rect">
            <a:avLst/>
          </a:prstGeom>
          <a:solidFill>
            <a:srgbClr val="2244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3600">
                <a:latin typeface="Microsoft Sans Serif" pitchFamily="34" charset="0"/>
                <a:cs typeface="Microsoft Sans Serif" pitchFamily="34" charset="0"/>
              </a:rPr>
              <a:t>4. TSV – wszystkie gosp. dom.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79388" y="692150"/>
          <a:ext cx="8784976" cy="50858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92212"/>
                <a:gridCol w="720080"/>
                <a:gridCol w="648072"/>
                <a:gridCol w="1872208"/>
                <a:gridCol w="504056"/>
                <a:gridCol w="792088"/>
                <a:gridCol w="1008112"/>
                <a:gridCol w="504056"/>
                <a:gridCol w="936104"/>
                <a:gridCol w="1007988"/>
              </a:tblGrid>
              <a:tr h="371445">
                <a:tc rowSpan="2">
                  <a:txBody>
                    <a:bodyPr/>
                    <a:lstStyle/>
                    <a:p>
                      <a:pPr algn="ctr"/>
                      <a:r>
                        <a:rPr lang="pl-PL" sz="1200" b="1" dirty="0" smtClean="0">
                          <a:solidFill>
                            <a:srgbClr val="2244FF"/>
                          </a:solidFill>
                        </a:rPr>
                        <a:t>KRAJ</a:t>
                      </a:r>
                      <a:endParaRPr lang="pl-PL" sz="1200" b="1" kern="1200" dirty="0">
                        <a:solidFill>
                          <a:srgbClr val="2244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pl-PL" sz="1200" b="1" kern="120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wszyscy</a:t>
                      </a:r>
                      <a:endParaRPr lang="pl-PL" sz="1200" b="1" kern="1200">
                        <a:solidFill>
                          <a:srgbClr val="2244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pl-PL" sz="1200" b="1" kern="120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young adults</a:t>
                      </a:r>
                      <a:endParaRPr lang="pl-PL" sz="1200" b="1" kern="1200">
                        <a:solidFill>
                          <a:srgbClr val="2244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pl-PL" sz="1200" b="1" kern="120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definicja pomiaru</a:t>
                      </a:r>
                    </a:p>
                    <a:p>
                      <a:pPr algn="ctr"/>
                      <a:r>
                        <a:rPr lang="pl-PL" sz="1200" b="1" kern="120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(consolidated viewing)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l-PL" sz="1200" b="1" kern="120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Wszyscy 4 +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kern="1200" smtClean="0">
                        <a:solidFill>
                          <a:srgbClr val="2244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l-PL" sz="1200" b="1" kern="1200">
                        <a:solidFill>
                          <a:srgbClr val="2244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l-PL" sz="1200" b="1" kern="120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Young adults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kern="1200" smtClean="0">
                        <a:solidFill>
                          <a:srgbClr val="2244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kern="1200" smtClean="0">
                        <a:solidFill>
                          <a:srgbClr val="2244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9221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b="1" kern="120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LIVE</a:t>
                      </a:r>
                    </a:p>
                    <a:p>
                      <a:pPr algn="ctr"/>
                      <a:r>
                        <a:rPr lang="pl-PL" sz="1200" b="1" kern="120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(%)</a:t>
                      </a:r>
                    </a:p>
                    <a:p>
                      <a:pPr algn="ctr"/>
                      <a:endParaRPr lang="pl-PL" sz="1200" b="1" kern="1200" smtClean="0">
                        <a:solidFill>
                          <a:srgbClr val="2244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kern="120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VOSDAL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kern="120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(%)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kern="1200" smtClean="0">
                        <a:solidFill>
                          <a:srgbClr val="2244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kern="120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TSV (%)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kern="120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np. do 7 dni po emisji</a:t>
                      </a:r>
                      <a:endParaRPr lang="pl-PL" sz="1200" b="1" kern="1200">
                        <a:solidFill>
                          <a:srgbClr val="2244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b="1" kern="120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LIVE</a:t>
                      </a:r>
                    </a:p>
                    <a:p>
                      <a:pPr algn="ctr"/>
                      <a:r>
                        <a:rPr lang="pl-PL" sz="1200" b="1" kern="120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(%)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kern="120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VOSDAL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kern="120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(%)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kern="120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TSV (%)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kern="120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np. do 7 dni po emisji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kern="1200" smtClean="0">
                        <a:solidFill>
                          <a:srgbClr val="2244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86359">
                <a:tc>
                  <a:txBody>
                    <a:bodyPr/>
                    <a:lstStyle/>
                    <a:p>
                      <a:pPr algn="l"/>
                      <a:r>
                        <a:rPr lang="pl-PL" sz="1200" smtClean="0">
                          <a:solidFill>
                            <a:srgbClr val="2244FF"/>
                          </a:solidFill>
                        </a:rPr>
                        <a:t>Wielka Brytania</a:t>
                      </a:r>
                      <a:endParaRPr lang="pl-PL" sz="1200">
                        <a:solidFill>
                          <a:srgbClr val="2244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4+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15-24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Live + VOSDAL + 7 days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88,7%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B0F0"/>
                          </a:solidFill>
                          <a:latin typeface="Arial"/>
                        </a:rPr>
                        <a:t>86,3%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B0F0"/>
                          </a:solidFill>
                          <a:latin typeface="Arial"/>
                        </a:rPr>
                        <a:t>6,6%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B0F0"/>
                          </a:solidFill>
                          <a:latin typeface="Arial"/>
                        </a:rPr>
                        <a:t>7,2%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35914">
                <a:tc>
                  <a:txBody>
                    <a:bodyPr/>
                    <a:lstStyle/>
                    <a:p>
                      <a:pPr algn="l"/>
                      <a:r>
                        <a:rPr lang="pl-PL" sz="1200" smtClean="0">
                          <a:solidFill>
                            <a:srgbClr val="2244FF"/>
                          </a:solidFill>
                        </a:rPr>
                        <a:t>Niemcy</a:t>
                      </a:r>
                      <a:endParaRPr lang="pl-PL" sz="1200" b="0">
                        <a:solidFill>
                          <a:srgbClr val="2244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4+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15-24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Live + VOSDAL + </a:t>
                      </a:r>
                      <a:r>
                        <a:rPr lang="pl-PL" sz="1200" kern="120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 days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99,0%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B0F0"/>
                          </a:solidFill>
                          <a:latin typeface="Arial"/>
                        </a:rPr>
                        <a:t>98,8%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B0F0"/>
                          </a:solidFill>
                          <a:latin typeface="Arial"/>
                        </a:rPr>
                        <a:t>0,9%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B0F0"/>
                          </a:solidFill>
                          <a:latin typeface="Arial"/>
                        </a:rPr>
                        <a:t>0,3%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9711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smtClean="0">
                          <a:solidFill>
                            <a:srgbClr val="2244FF"/>
                          </a:solidFill>
                        </a:rPr>
                        <a:t>Francja</a:t>
                      </a:r>
                      <a:endParaRPr lang="pl-PL" sz="1200" b="0">
                        <a:solidFill>
                          <a:srgbClr val="2244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4+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15-24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Live + VOSDAL + 7 days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97,9%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kern="120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1,2%</a:t>
                      </a:r>
                      <a:endParaRPr lang="pl-PL" sz="11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B0F0"/>
                          </a:solidFill>
                          <a:latin typeface="Arial"/>
                        </a:rPr>
                        <a:t>98,3%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B0F0"/>
                          </a:solidFill>
                          <a:latin typeface="Arial"/>
                        </a:rPr>
                        <a:t>0,9%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smtClean="0">
                          <a:solidFill>
                            <a:srgbClr val="00B0F0"/>
                          </a:solidFill>
                          <a:latin typeface="Arial"/>
                        </a:rPr>
                        <a:t>0,8%</a:t>
                      </a:r>
                      <a:endParaRPr lang="pl-PL" sz="1100" b="0" i="0" u="none" strike="noStrike">
                        <a:solidFill>
                          <a:srgbClr val="00B0F0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18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smtClean="0">
                          <a:solidFill>
                            <a:srgbClr val="2244FF"/>
                          </a:solidFill>
                        </a:rPr>
                        <a:t>Włochy</a:t>
                      </a:r>
                      <a:endParaRPr lang="pl-PL" sz="1200">
                        <a:solidFill>
                          <a:srgbClr val="2244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4+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15-24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Live + VOSDAL + 7 days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99,2%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B0F0"/>
                          </a:solidFill>
                          <a:latin typeface="Arial"/>
                        </a:rPr>
                        <a:t>98,7%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B0F0"/>
                          </a:solidFill>
                          <a:latin typeface="Arial"/>
                        </a:rPr>
                        <a:t>0,6%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B0F0"/>
                          </a:solidFill>
                          <a:latin typeface="Arial"/>
                        </a:rPr>
                        <a:t>0,6%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4871">
                <a:tc>
                  <a:txBody>
                    <a:bodyPr/>
                    <a:lstStyle/>
                    <a:p>
                      <a:pPr algn="l"/>
                      <a:r>
                        <a:rPr lang="pl-PL" sz="1200" smtClean="0">
                          <a:solidFill>
                            <a:srgbClr val="2244FF"/>
                          </a:solidFill>
                        </a:rPr>
                        <a:t>Hiszpania</a:t>
                      </a:r>
                      <a:endParaRPr lang="pl-PL" sz="1200">
                        <a:solidFill>
                          <a:srgbClr val="2244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4+</a:t>
                      </a:r>
                      <a:endParaRPr lang="pl-PL" sz="1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13-24</a:t>
                      </a:r>
                      <a:endParaRPr lang="pl-PL" sz="120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/>
                        </a:rPr>
                        <a:t>Live + VOSDAL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99,7%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B0F0"/>
                          </a:solidFill>
                          <a:latin typeface="Arial"/>
                        </a:rPr>
                        <a:t>99,6%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B0F0"/>
                          </a:solidFill>
                          <a:latin typeface="Arial"/>
                        </a:rPr>
                        <a:t>0,4%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B0F0"/>
                          </a:solidFill>
                          <a:latin typeface="Arial"/>
                        </a:rPr>
                        <a:t>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35914">
                <a:tc>
                  <a:txBody>
                    <a:bodyPr/>
                    <a:lstStyle/>
                    <a:p>
                      <a:pPr algn="l"/>
                      <a:r>
                        <a:rPr lang="pl-PL" sz="1200" smtClean="0">
                          <a:solidFill>
                            <a:srgbClr val="2244FF"/>
                          </a:solidFill>
                        </a:rPr>
                        <a:t>Dania</a:t>
                      </a:r>
                      <a:endParaRPr lang="pl-PL" sz="1200">
                        <a:solidFill>
                          <a:srgbClr val="2244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l-PL" sz="1200" kern="120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3+</a:t>
                      </a:r>
                      <a:endParaRPr lang="pl-PL" sz="1200" kern="120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15-24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Live + VOSDAL + 7 days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97,7%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B0F0"/>
                          </a:solidFill>
                          <a:latin typeface="Arial"/>
                        </a:rPr>
                        <a:t>98,8%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B0F0"/>
                          </a:solidFill>
                          <a:latin typeface="Arial"/>
                        </a:rPr>
                        <a:t>0,7%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B0F0"/>
                          </a:solidFill>
                          <a:latin typeface="Arial"/>
                        </a:rPr>
                        <a:t>0,5%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86359">
                <a:tc>
                  <a:txBody>
                    <a:bodyPr/>
                    <a:lstStyle/>
                    <a:p>
                      <a:pPr algn="l"/>
                      <a:r>
                        <a:rPr lang="pl-PL" sz="1200" smtClean="0">
                          <a:solidFill>
                            <a:srgbClr val="2244FF"/>
                          </a:solidFill>
                        </a:rPr>
                        <a:t>Belgia Flam.</a:t>
                      </a:r>
                      <a:endParaRPr lang="pl-PL" sz="1200">
                        <a:solidFill>
                          <a:srgbClr val="2244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l-PL" sz="12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4+</a:t>
                      </a:r>
                      <a:endParaRPr lang="pl-PL" sz="1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13-24</a:t>
                      </a:r>
                      <a:endParaRPr lang="pl-PL" sz="120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Live + VOSDAL + </a:t>
                      </a:r>
                      <a:r>
                        <a:rPr lang="pl-PL" sz="1200" kern="120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6 days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93,7%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B0F0"/>
                          </a:solidFill>
                          <a:latin typeface="Arial"/>
                        </a:rPr>
                        <a:t>91,6%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B0F0"/>
                          </a:solidFill>
                          <a:latin typeface="Arial"/>
                        </a:rPr>
                        <a:t>3,9%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B0F0"/>
                          </a:solidFill>
                          <a:latin typeface="Arial"/>
                        </a:rPr>
                        <a:t>4,5%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1815">
                <a:tc>
                  <a:txBody>
                    <a:bodyPr/>
                    <a:lstStyle/>
                    <a:p>
                      <a:pPr algn="l"/>
                      <a:r>
                        <a:rPr lang="pl-PL" sz="1200" smtClean="0">
                          <a:solidFill>
                            <a:srgbClr val="2244FF"/>
                          </a:solidFill>
                        </a:rPr>
                        <a:t>Belgia Fr.</a:t>
                      </a:r>
                      <a:endParaRPr lang="pl-PL" sz="1200">
                        <a:solidFill>
                          <a:srgbClr val="2244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4+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15-24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smtClean="0">
                          <a:solidFill>
                            <a:srgbClr val="000000"/>
                          </a:solidFill>
                          <a:latin typeface="Arial"/>
                        </a:rPr>
                        <a:t>Live + VOSDAL + </a:t>
                      </a:r>
                      <a:r>
                        <a:rPr lang="pl-PL" sz="1200" kern="120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6 days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95,6%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B0F0"/>
                          </a:solidFill>
                          <a:latin typeface="Arial"/>
                        </a:rPr>
                        <a:t>95,2%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B0F0"/>
                          </a:solidFill>
                          <a:latin typeface="Arial"/>
                        </a:rPr>
                        <a:t>2,4%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B0F0"/>
                          </a:solidFill>
                          <a:latin typeface="Arial"/>
                        </a:rPr>
                        <a:t>2,4%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7699">
                <a:tc>
                  <a:txBody>
                    <a:bodyPr/>
                    <a:lstStyle/>
                    <a:p>
                      <a:pPr algn="l"/>
                      <a:r>
                        <a:rPr lang="pl-PL" sz="1200" smtClean="0">
                          <a:solidFill>
                            <a:srgbClr val="2244FF"/>
                          </a:solidFill>
                        </a:rPr>
                        <a:t>Holandia</a:t>
                      </a:r>
                      <a:endParaRPr lang="pl-PL" sz="1200">
                        <a:solidFill>
                          <a:srgbClr val="2244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kern="120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6+</a:t>
                      </a:r>
                      <a:endParaRPr lang="pl-PL" sz="1200" kern="120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15-24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Live + VOSDAL + </a:t>
                      </a:r>
                      <a:r>
                        <a:rPr lang="pl-PL" sz="1200" kern="120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6 days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95,5%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B0F0"/>
                          </a:solidFill>
                          <a:latin typeface="Arial"/>
                        </a:rPr>
                        <a:t>95,8%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B0F0"/>
                          </a:solidFill>
                          <a:latin typeface="Arial"/>
                        </a:rPr>
                        <a:t>1,8%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B0F0"/>
                          </a:solidFill>
                          <a:latin typeface="Arial"/>
                        </a:rPr>
                        <a:t>2,4%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91815">
                <a:tc>
                  <a:txBody>
                    <a:bodyPr/>
                    <a:lstStyle/>
                    <a:p>
                      <a:pPr algn="l"/>
                      <a:r>
                        <a:rPr lang="pl-PL" sz="1200" smtClean="0">
                          <a:solidFill>
                            <a:srgbClr val="2244FF"/>
                          </a:solidFill>
                        </a:rPr>
                        <a:t>Szwecja</a:t>
                      </a:r>
                      <a:endParaRPr lang="pl-PL" sz="1200">
                        <a:solidFill>
                          <a:srgbClr val="2244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kern="120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3+</a:t>
                      </a:r>
                      <a:endParaRPr lang="pl-PL" sz="1200" kern="120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15-24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Live + VOSDAL + 7 days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97,0%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kern="120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0,0</a:t>
                      </a:r>
                      <a:r>
                        <a:rPr lang="pl-PL" sz="1100" b="0" i="0" u="none" strike="noStrike" kern="120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B0F0"/>
                          </a:solidFill>
                          <a:latin typeface="Arial"/>
                        </a:rPr>
                        <a:t>97,0%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smtClean="0">
                          <a:solidFill>
                            <a:srgbClr val="00B0F0"/>
                          </a:solidFill>
                          <a:latin typeface="Arial"/>
                        </a:rPr>
                        <a:t>0,0</a:t>
                      </a:r>
                      <a:r>
                        <a:rPr lang="pl-PL" sz="1100" b="0" i="0" u="none" strike="noStrike">
                          <a:solidFill>
                            <a:srgbClr val="00B0F0"/>
                          </a:solidFill>
                          <a:latin typeface="Arial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B0F0"/>
                          </a:solidFill>
                          <a:latin typeface="Arial"/>
                        </a:rPr>
                        <a:t>3,0%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1815">
                <a:tc>
                  <a:txBody>
                    <a:bodyPr/>
                    <a:lstStyle/>
                    <a:p>
                      <a:pPr algn="l"/>
                      <a:r>
                        <a:rPr lang="pl-PL" sz="1200" smtClean="0">
                          <a:solidFill>
                            <a:srgbClr val="2244FF"/>
                          </a:solidFill>
                        </a:rPr>
                        <a:t>Czechy</a:t>
                      </a:r>
                      <a:endParaRPr lang="pl-PL" sz="1200">
                        <a:solidFill>
                          <a:srgbClr val="2244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4+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15-24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Live + VOSDAL + 7 days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99,3%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B0F0"/>
                          </a:solidFill>
                          <a:latin typeface="Arial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B0F0"/>
                          </a:solidFill>
                          <a:latin typeface="Arial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B0F0"/>
                          </a:solidFill>
                          <a:latin typeface="Arial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pole tekstowe 5"/>
          <p:cNvSpPr txBox="1"/>
          <p:nvPr/>
        </p:nvSpPr>
        <p:spPr>
          <a:xfrm>
            <a:off x="179388" y="6022975"/>
            <a:ext cx="8785225" cy="5857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pl-PL" sz="1600">
                <a:latin typeface="+mn-lt"/>
              </a:rPr>
              <a:t>W 2013 pomiaru TSV nie prowadzono w  Polsce, Rosji, Serbii, Słowacji, Słowenii, Bośni i Hercegowinie, Bułgarii, Estonii, Gruzji, Mołdawii</a:t>
            </a:r>
            <a:r>
              <a:rPr lang="pl-PL" sz="1600"/>
              <a:t>, </a:t>
            </a:r>
            <a:r>
              <a:rPr lang="pl-PL" sz="1600">
                <a:latin typeface="+mn-lt"/>
              </a:rPr>
              <a:t>na Cyprze, Węgrzech, Litwie i Łotwie.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0"/>
            <a:ext cx="9144000" cy="620713"/>
          </a:xfrm>
          <a:prstGeom prst="rect">
            <a:avLst/>
          </a:prstGeom>
          <a:solidFill>
            <a:srgbClr val="2244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3600">
                <a:latin typeface="Microsoft Sans Serif" pitchFamily="34" charset="0"/>
                <a:cs typeface="Microsoft Sans Serif" pitchFamily="34" charset="0"/>
              </a:rPr>
              <a:t>4. TSV – gosp. dom. z PVR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79388" y="1125538"/>
          <a:ext cx="8784976" cy="5344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92212"/>
                <a:gridCol w="719956"/>
                <a:gridCol w="720080"/>
                <a:gridCol w="1800200"/>
                <a:gridCol w="576064"/>
                <a:gridCol w="792088"/>
                <a:gridCol w="1080120"/>
                <a:gridCol w="576064"/>
                <a:gridCol w="144140"/>
                <a:gridCol w="575940"/>
                <a:gridCol w="380616"/>
                <a:gridCol w="627496"/>
              </a:tblGrid>
              <a:tr h="426111">
                <a:tc rowSpan="2">
                  <a:txBody>
                    <a:bodyPr/>
                    <a:lstStyle/>
                    <a:p>
                      <a:pPr algn="ctr"/>
                      <a:r>
                        <a:rPr lang="pl-PL" sz="1200" b="1" dirty="0" smtClean="0">
                          <a:solidFill>
                            <a:srgbClr val="2244FF"/>
                          </a:solidFill>
                        </a:rPr>
                        <a:t>KRAJ</a:t>
                      </a:r>
                      <a:endParaRPr lang="pl-PL" sz="1200" b="1" kern="1200" dirty="0">
                        <a:solidFill>
                          <a:srgbClr val="2244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pl-PL" sz="1200" b="1" kern="120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wszyscy</a:t>
                      </a:r>
                      <a:endParaRPr lang="pl-PL" sz="1200" b="1" kern="1200">
                        <a:solidFill>
                          <a:srgbClr val="2244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pl-PL" sz="1200" b="1" kern="120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young adults</a:t>
                      </a:r>
                      <a:endParaRPr lang="pl-PL" sz="1200" b="1" kern="1200">
                        <a:solidFill>
                          <a:srgbClr val="2244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pl-PL" sz="1200" b="1" kern="120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definicja pomiaru</a:t>
                      </a:r>
                    </a:p>
                    <a:p>
                      <a:pPr algn="ctr"/>
                      <a:r>
                        <a:rPr lang="pl-PL" sz="1200" b="1" kern="120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(consolidated viewing)</a:t>
                      </a:r>
                      <a:endParaRPr lang="pl-PL" sz="1200" b="1" kern="1200">
                        <a:solidFill>
                          <a:srgbClr val="2244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l-PL" sz="1200" b="1" kern="120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Wszyscy</a:t>
                      </a:r>
                      <a:r>
                        <a:rPr lang="pl-PL" sz="1200" b="1" kern="1200" baseline="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 4+</a:t>
                      </a:r>
                      <a:endParaRPr lang="pl-PL" sz="1200" b="1" kern="1200" smtClean="0">
                        <a:solidFill>
                          <a:srgbClr val="2244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pl-PL" sz="1200" b="1" kern="120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Young adults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kern="1200" smtClean="0">
                        <a:solidFill>
                          <a:srgbClr val="2244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889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b="1" kern="120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LIVE</a:t>
                      </a:r>
                    </a:p>
                    <a:p>
                      <a:pPr algn="ctr"/>
                      <a:r>
                        <a:rPr lang="pl-PL" sz="1200" b="1" kern="120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(%)</a:t>
                      </a:r>
                    </a:p>
                    <a:p>
                      <a:pPr algn="ctr"/>
                      <a:endParaRPr lang="pl-PL" sz="1200" b="1" kern="1200" smtClean="0">
                        <a:solidFill>
                          <a:srgbClr val="2244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kern="120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VOSDAL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kern="120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(%)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kern="1200" smtClean="0">
                        <a:solidFill>
                          <a:srgbClr val="2244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kern="120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TSV (%)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kern="120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np. do 7 dni po emisji</a:t>
                      </a:r>
                      <a:endParaRPr lang="pl-PL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b="1" kern="120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LIVE</a:t>
                      </a:r>
                    </a:p>
                    <a:p>
                      <a:pPr algn="ctr"/>
                      <a:r>
                        <a:rPr lang="pl-PL" sz="1200" b="1" kern="120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(%)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kern="120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VOSDAL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kern="120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(%)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kern="120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TSV (%)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kern="120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np. do 7 dni po emisji</a:t>
                      </a:r>
                      <a:endParaRPr lang="pl-PL" sz="1200" b="1" kern="1200">
                        <a:solidFill>
                          <a:srgbClr val="2244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kern="1200">
                        <a:solidFill>
                          <a:srgbClr val="2244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7297">
                <a:tc>
                  <a:txBody>
                    <a:bodyPr/>
                    <a:lstStyle/>
                    <a:p>
                      <a:pPr algn="l"/>
                      <a:r>
                        <a:rPr lang="pl-PL" sz="1200" smtClean="0">
                          <a:solidFill>
                            <a:srgbClr val="2244FF"/>
                          </a:solidFill>
                        </a:rPr>
                        <a:t>Wielka Brytania</a:t>
                      </a:r>
                      <a:endParaRPr lang="pl-PL" sz="1200">
                        <a:solidFill>
                          <a:srgbClr val="2244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4+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15-24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Live + VOSDAL + 7 days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83,6%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kern="1200" dirty="0">
                          <a:solidFill>
                            <a:srgbClr val="00B0F0"/>
                          </a:solidFill>
                          <a:latin typeface="Arial"/>
                          <a:ea typeface="+mn-ea"/>
                          <a:cs typeface="+mn-cs"/>
                        </a:rPr>
                        <a:t>81,6%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kern="1200" dirty="0">
                          <a:solidFill>
                            <a:srgbClr val="00B0F0"/>
                          </a:solidFill>
                          <a:latin typeface="Arial"/>
                          <a:ea typeface="+mn-ea"/>
                          <a:cs typeface="+mn-cs"/>
                        </a:rPr>
                        <a:t>8,9%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kern="1200">
                          <a:solidFill>
                            <a:srgbClr val="00B0F0"/>
                          </a:solidFill>
                          <a:latin typeface="Arial"/>
                          <a:ea typeface="+mn-ea"/>
                          <a:cs typeface="+mn-cs"/>
                        </a:rPr>
                        <a:t>9,5%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l-PL" sz="1100" b="0" i="0" u="none" strike="noStrike" kern="1200">
                        <a:solidFill>
                          <a:srgbClr val="00B0F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85350">
                <a:tc>
                  <a:txBody>
                    <a:bodyPr/>
                    <a:lstStyle/>
                    <a:p>
                      <a:pPr algn="l"/>
                      <a:r>
                        <a:rPr lang="pl-PL" sz="1200" smtClean="0">
                          <a:solidFill>
                            <a:srgbClr val="2244FF"/>
                          </a:solidFill>
                        </a:rPr>
                        <a:t>Niemcy</a:t>
                      </a:r>
                      <a:endParaRPr lang="pl-PL" sz="1200" b="0">
                        <a:solidFill>
                          <a:srgbClr val="2244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4+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15-24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Live + VOSDAL + </a:t>
                      </a:r>
                      <a:r>
                        <a:rPr lang="pl-PL" sz="1200" kern="120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 days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97,3%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kern="1200">
                          <a:solidFill>
                            <a:srgbClr val="00B0F0"/>
                          </a:solidFill>
                          <a:latin typeface="Arial"/>
                          <a:ea typeface="+mn-ea"/>
                          <a:cs typeface="+mn-cs"/>
                        </a:rPr>
                        <a:t>95,8%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kern="1200" dirty="0">
                          <a:solidFill>
                            <a:srgbClr val="00B0F0"/>
                          </a:solidFill>
                          <a:latin typeface="Arial"/>
                          <a:ea typeface="+mn-ea"/>
                          <a:cs typeface="+mn-cs"/>
                        </a:rPr>
                        <a:t>3,2%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kern="1200" dirty="0">
                          <a:solidFill>
                            <a:srgbClr val="00B0F0"/>
                          </a:solidFill>
                          <a:latin typeface="Arial"/>
                          <a:ea typeface="+mn-ea"/>
                          <a:cs typeface="+mn-cs"/>
                        </a:rPr>
                        <a:t>1,1%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l-PL" sz="1100" b="0" i="0" u="none" strike="noStrike" kern="1200" dirty="0">
                        <a:solidFill>
                          <a:srgbClr val="00B0F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555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smtClean="0">
                          <a:solidFill>
                            <a:srgbClr val="2244FF"/>
                          </a:solidFill>
                        </a:rPr>
                        <a:t>Francja</a:t>
                      </a:r>
                      <a:endParaRPr lang="pl-PL" sz="1200" b="0">
                        <a:solidFill>
                          <a:srgbClr val="2244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4+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15-24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Live + VOSDAL + 7 days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3" gridSpan="8"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kern="1200" dirty="0" err="1" smtClean="0">
                          <a:solidFill>
                            <a:srgbClr val="00B0F0"/>
                          </a:solidFill>
                          <a:latin typeface="Arial"/>
                          <a:ea typeface="+mn-ea"/>
                          <a:cs typeface="+mn-cs"/>
                        </a:rPr>
                        <a:t>n.a</a:t>
                      </a:r>
                      <a:r>
                        <a:rPr lang="pl-PL" sz="1100" b="0" i="0" u="none" strike="noStrike" kern="1200" dirty="0" smtClean="0">
                          <a:solidFill>
                            <a:srgbClr val="00B0F0"/>
                          </a:solidFill>
                          <a:latin typeface="Arial"/>
                          <a:ea typeface="+mn-ea"/>
                          <a:cs typeface="+mn-cs"/>
                        </a:rPr>
                        <a:t>.</a:t>
                      </a:r>
                      <a:endParaRPr lang="pl-PL" sz="1100" b="0" i="0" u="none" strike="noStrike" kern="1200" dirty="0">
                        <a:solidFill>
                          <a:srgbClr val="00B0F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pPr algn="ctr" fontAlgn="ctr"/>
                      <a:endParaRPr lang="pl-PL" sz="1100" b="0" i="0" u="none" strike="noStrike" kern="120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1377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smtClean="0">
                          <a:solidFill>
                            <a:srgbClr val="2244FF"/>
                          </a:solidFill>
                        </a:rPr>
                        <a:t>Włochy</a:t>
                      </a:r>
                      <a:endParaRPr lang="pl-PL" sz="1200">
                        <a:solidFill>
                          <a:srgbClr val="2244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4+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15-24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Live + VOSDAL + 7 days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 vMerge="1">
                  <a:txBody>
                    <a:bodyPr/>
                    <a:lstStyle/>
                    <a:p>
                      <a:pPr algn="ctr" fontAlgn="ctr"/>
                      <a:endParaRPr lang="pl-PL" sz="11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 fontAlgn="ctr"/>
                      <a:endParaRPr lang="pl-PL" sz="1100" b="0" i="0" u="none" strike="noStrike" kern="120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1513">
                <a:tc>
                  <a:txBody>
                    <a:bodyPr/>
                    <a:lstStyle/>
                    <a:p>
                      <a:pPr algn="l"/>
                      <a:r>
                        <a:rPr lang="pl-PL" sz="1200" smtClean="0">
                          <a:solidFill>
                            <a:srgbClr val="2244FF"/>
                          </a:solidFill>
                        </a:rPr>
                        <a:t>Hiszpania</a:t>
                      </a:r>
                      <a:endParaRPr lang="pl-PL" sz="1200">
                        <a:solidFill>
                          <a:srgbClr val="2244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4+</a:t>
                      </a:r>
                      <a:endParaRPr lang="pl-PL" sz="1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13-24</a:t>
                      </a:r>
                      <a:endParaRPr lang="pl-PL" sz="120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/>
                        </a:rPr>
                        <a:t>Live + VOSDAL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8" vMerge="1">
                  <a:txBody>
                    <a:bodyPr/>
                    <a:lstStyle/>
                    <a:p>
                      <a:pPr algn="ctr" fontAlgn="ctr"/>
                      <a:endParaRPr lang="pl-PL" sz="11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 fontAlgn="ctr"/>
                      <a:endParaRPr lang="pl-PL" sz="1100" b="0" i="0" u="none" strike="noStrike" kern="120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85350">
                <a:tc>
                  <a:txBody>
                    <a:bodyPr/>
                    <a:lstStyle/>
                    <a:p>
                      <a:pPr algn="l"/>
                      <a:r>
                        <a:rPr lang="pl-PL" sz="1200" smtClean="0">
                          <a:solidFill>
                            <a:srgbClr val="2244FF"/>
                          </a:solidFill>
                        </a:rPr>
                        <a:t>Dania</a:t>
                      </a:r>
                      <a:endParaRPr lang="pl-PL" sz="1200">
                        <a:solidFill>
                          <a:srgbClr val="2244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l-PL" sz="1200" kern="120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3+</a:t>
                      </a:r>
                      <a:endParaRPr lang="pl-PL" sz="1200" kern="120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15-24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Live + VOSDAL + 7 days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95,4%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kern="1200" dirty="0">
                          <a:solidFill>
                            <a:srgbClr val="00B0F0"/>
                          </a:solidFill>
                          <a:latin typeface="Arial"/>
                          <a:ea typeface="+mn-ea"/>
                          <a:cs typeface="+mn-cs"/>
                        </a:rPr>
                        <a:t>98,1%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l-PL" sz="1100" b="0" i="0" u="none" strike="noStrike" kern="1200" dirty="0">
                        <a:solidFill>
                          <a:srgbClr val="00B0F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kern="1200" dirty="0">
                          <a:solidFill>
                            <a:srgbClr val="00B0F0"/>
                          </a:solidFill>
                          <a:latin typeface="Arial"/>
                          <a:ea typeface="+mn-ea"/>
                          <a:cs typeface="+mn-cs"/>
                        </a:rPr>
                        <a:t>1,0%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kern="1200">
                          <a:solidFill>
                            <a:srgbClr val="00B0F0"/>
                          </a:solidFill>
                          <a:latin typeface="Arial"/>
                          <a:ea typeface="+mn-ea"/>
                          <a:cs typeface="+mn-cs"/>
                        </a:rPr>
                        <a:t>0,9%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1513">
                <a:tc>
                  <a:txBody>
                    <a:bodyPr/>
                    <a:lstStyle/>
                    <a:p>
                      <a:pPr algn="l"/>
                      <a:r>
                        <a:rPr lang="pl-PL" sz="1200" smtClean="0">
                          <a:solidFill>
                            <a:srgbClr val="2244FF"/>
                          </a:solidFill>
                        </a:rPr>
                        <a:t>Belgia Flam.</a:t>
                      </a:r>
                      <a:endParaRPr lang="pl-PL" sz="1200">
                        <a:solidFill>
                          <a:srgbClr val="2244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l-PL" sz="12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4+</a:t>
                      </a:r>
                      <a:endParaRPr lang="pl-PL" sz="1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13-24</a:t>
                      </a:r>
                      <a:endParaRPr lang="pl-PL" sz="120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Live + VOSDAL + </a:t>
                      </a:r>
                      <a:r>
                        <a:rPr lang="pl-PL" sz="1200" kern="120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6 days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93,0%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kern="1200" dirty="0">
                          <a:solidFill>
                            <a:srgbClr val="00B0F0"/>
                          </a:solidFill>
                          <a:latin typeface="Arial"/>
                          <a:ea typeface="+mn-ea"/>
                          <a:cs typeface="+mn-cs"/>
                        </a:rPr>
                        <a:t>91,5%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l-PL" sz="1100" b="0" i="0" u="none" strike="noStrike" kern="1200" dirty="0">
                        <a:solidFill>
                          <a:srgbClr val="00B0F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kern="1200" dirty="0">
                          <a:solidFill>
                            <a:srgbClr val="00B0F0"/>
                          </a:solidFill>
                          <a:latin typeface="Arial"/>
                          <a:ea typeface="+mn-ea"/>
                          <a:cs typeface="+mn-cs"/>
                        </a:rPr>
                        <a:t>4,9%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kern="1200">
                          <a:solidFill>
                            <a:srgbClr val="00B0F0"/>
                          </a:solidFill>
                          <a:latin typeface="Arial"/>
                          <a:ea typeface="+mn-ea"/>
                          <a:cs typeface="+mn-cs"/>
                        </a:rPr>
                        <a:t>3,6%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4174">
                <a:tc>
                  <a:txBody>
                    <a:bodyPr/>
                    <a:lstStyle/>
                    <a:p>
                      <a:pPr algn="l"/>
                      <a:r>
                        <a:rPr lang="pl-PL" sz="1200" smtClean="0">
                          <a:solidFill>
                            <a:srgbClr val="2244FF"/>
                          </a:solidFill>
                        </a:rPr>
                        <a:t>Belgia Fr.</a:t>
                      </a:r>
                      <a:endParaRPr lang="pl-PL" sz="1200">
                        <a:solidFill>
                          <a:srgbClr val="2244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4+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15-24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l-PL" sz="1100" b="0" i="0" u="none" strike="noStrike" kern="120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Live +VOSDAL+ </a:t>
                      </a:r>
                      <a:r>
                        <a:rPr lang="pl-PL" sz="1200" kern="120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6 days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kern="1200" dirty="0" err="1" smtClean="0">
                          <a:solidFill>
                            <a:srgbClr val="00B0F0"/>
                          </a:solidFill>
                          <a:latin typeface="Arial"/>
                          <a:ea typeface="+mn-ea"/>
                          <a:cs typeface="+mn-cs"/>
                        </a:rPr>
                        <a:t>n.a</a:t>
                      </a:r>
                      <a:r>
                        <a:rPr lang="pl-PL" sz="1100" b="0" i="0" u="none" strike="noStrike" kern="1200" dirty="0">
                          <a:solidFill>
                            <a:srgbClr val="00B0F0"/>
                          </a:solidFill>
                          <a:latin typeface="Arial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l-PL" sz="1100" b="0" i="0" u="none" strike="noStrike" kern="120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41511">
                <a:tc>
                  <a:txBody>
                    <a:bodyPr/>
                    <a:lstStyle/>
                    <a:p>
                      <a:pPr algn="l"/>
                      <a:r>
                        <a:rPr lang="pl-PL" sz="1200" smtClean="0">
                          <a:solidFill>
                            <a:srgbClr val="2244FF"/>
                          </a:solidFill>
                        </a:rPr>
                        <a:t>Holandia</a:t>
                      </a:r>
                      <a:endParaRPr lang="pl-PL" sz="1200">
                        <a:solidFill>
                          <a:srgbClr val="2244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kern="120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6+</a:t>
                      </a:r>
                      <a:endParaRPr lang="pl-PL" sz="1200" kern="120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15-24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Live + VOSDAL + </a:t>
                      </a:r>
                      <a:r>
                        <a:rPr lang="pl-PL" sz="1200" kern="120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6 days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94,0%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kern="1200">
                          <a:solidFill>
                            <a:srgbClr val="00B0F0"/>
                          </a:solidFill>
                          <a:latin typeface="Arial"/>
                          <a:ea typeface="+mn-ea"/>
                          <a:cs typeface="+mn-cs"/>
                        </a:rPr>
                        <a:t>94,5%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kern="1200" dirty="0">
                          <a:solidFill>
                            <a:srgbClr val="00B0F0"/>
                          </a:solidFill>
                          <a:latin typeface="Arial"/>
                          <a:ea typeface="+mn-ea"/>
                          <a:cs typeface="+mn-cs"/>
                        </a:rPr>
                        <a:t>2,5%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kern="1200" dirty="0">
                          <a:solidFill>
                            <a:srgbClr val="00B0F0"/>
                          </a:solidFill>
                          <a:latin typeface="Arial"/>
                          <a:ea typeface="+mn-ea"/>
                          <a:cs typeface="+mn-cs"/>
                        </a:rPr>
                        <a:t>3,0%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3774">
                <a:tc>
                  <a:txBody>
                    <a:bodyPr/>
                    <a:lstStyle/>
                    <a:p>
                      <a:pPr algn="l"/>
                      <a:r>
                        <a:rPr lang="pl-PL" sz="1200" smtClean="0">
                          <a:solidFill>
                            <a:srgbClr val="2244FF"/>
                          </a:solidFill>
                        </a:rPr>
                        <a:t>Szwecja</a:t>
                      </a:r>
                      <a:endParaRPr lang="pl-PL" sz="1200">
                        <a:solidFill>
                          <a:srgbClr val="2244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kern="120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3+</a:t>
                      </a:r>
                      <a:endParaRPr lang="pl-PL" sz="1200" kern="120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15-24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Live + VOSDAL + 7 days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 gridSpan="8">
                  <a:txBody>
                    <a:bodyPr/>
                    <a:lstStyle/>
                    <a:p>
                      <a:pPr algn="ctr" fontAlgn="ctr"/>
                      <a:endParaRPr lang="pl-PL" sz="1100" b="0" i="0" u="none" strike="noStrike" kern="1200" dirty="0">
                        <a:solidFill>
                          <a:srgbClr val="00B0F0"/>
                        </a:solidFill>
                        <a:latin typeface="Arial"/>
                        <a:ea typeface="+mn-ea"/>
                        <a:cs typeface="+mn-cs"/>
                      </a:endParaRPr>
                    </a:p>
                    <a:p>
                      <a:pPr algn="ctr" fontAlgn="ctr"/>
                      <a:r>
                        <a:rPr lang="pl-PL" sz="1100" b="0" i="0" u="none" strike="noStrike" kern="1200" dirty="0" err="1">
                          <a:solidFill>
                            <a:srgbClr val="00B0F0"/>
                          </a:solidFill>
                          <a:latin typeface="Arial"/>
                          <a:ea typeface="+mn-ea"/>
                          <a:cs typeface="+mn-cs"/>
                        </a:rPr>
                        <a:t>n.a</a:t>
                      </a:r>
                      <a:r>
                        <a:rPr lang="pl-PL" sz="1100" b="0" i="0" u="none" strike="noStrike" kern="1200" dirty="0">
                          <a:solidFill>
                            <a:srgbClr val="00B0F0"/>
                          </a:solidFill>
                          <a:latin typeface="Arial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algn="ctr" fontAlgn="ctr"/>
                      <a:endParaRPr lang="pl-PL" sz="1100" b="0" i="0" u="none" strike="noStrike" kern="120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13774">
                <a:tc>
                  <a:txBody>
                    <a:bodyPr/>
                    <a:lstStyle/>
                    <a:p>
                      <a:pPr algn="l"/>
                      <a:r>
                        <a:rPr lang="pl-PL" sz="1200" smtClean="0">
                          <a:solidFill>
                            <a:srgbClr val="2244FF"/>
                          </a:solidFill>
                        </a:rPr>
                        <a:t>Czechy</a:t>
                      </a:r>
                      <a:endParaRPr lang="pl-PL" sz="1200">
                        <a:solidFill>
                          <a:srgbClr val="2244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4+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15-24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Live + VOSDAL + 7 </a:t>
                      </a:r>
                      <a:r>
                        <a:rPr lang="pl-PL" sz="11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days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8" vMerge="1">
                  <a:txBody>
                    <a:bodyPr/>
                    <a:lstStyle/>
                    <a:p>
                      <a:pPr algn="ctr" fontAlgn="ctr"/>
                      <a:endParaRPr lang="pl-PL" sz="11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 fontAlgn="ctr"/>
                      <a:endParaRPr lang="pl-PL" sz="1100" b="0" i="0" u="none" strike="noStrike" kern="120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/>
          <p:cNvSpPr txBox="1"/>
          <p:nvPr/>
        </p:nvSpPr>
        <p:spPr>
          <a:xfrm>
            <a:off x="1259632" y="620688"/>
            <a:ext cx="741682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Spis treści:</a:t>
            </a:r>
          </a:p>
          <a:p>
            <a:pPr marL="342900" indent="-342900">
              <a:buAutoNum type="arabicPeriod"/>
            </a:pPr>
            <a:r>
              <a:rPr lang="pl-PL" dirty="0" smtClean="0"/>
              <a:t>Metodologia pomiaru</a:t>
            </a:r>
          </a:p>
          <a:p>
            <a:pPr marL="342900" indent="-342900">
              <a:buAutoNum type="arabicPeriod"/>
            </a:pPr>
            <a:r>
              <a:rPr lang="pl-PL" dirty="0" smtClean="0"/>
              <a:t>Oglądalność </a:t>
            </a:r>
            <a:r>
              <a:rPr lang="pl-PL" dirty="0" err="1" smtClean="0"/>
              <a:t>tv</a:t>
            </a:r>
            <a:r>
              <a:rPr lang="pl-PL" dirty="0" smtClean="0"/>
              <a:t> publicznej wśród ogółu i grupy młodych 16-24 lata</a:t>
            </a:r>
          </a:p>
          <a:p>
            <a:pPr marL="342900" indent="-342900">
              <a:buAutoNum type="arabicPeriod"/>
            </a:pPr>
            <a:r>
              <a:rPr lang="pl-PL" dirty="0" smtClean="0"/>
              <a:t>Udziały głównych stacji publicznych</a:t>
            </a:r>
          </a:p>
          <a:p>
            <a:pPr marL="342900" indent="-342900">
              <a:buAutoNum type="arabicPeriod"/>
            </a:pPr>
            <a:r>
              <a:rPr lang="pl-PL" dirty="0" smtClean="0"/>
              <a:t>Oglądalność przesunięta w czasie  -TSV</a:t>
            </a:r>
          </a:p>
          <a:p>
            <a:pPr marL="342900" indent="-342900">
              <a:buAutoNum type="arabicPeriod"/>
            </a:pPr>
            <a:endParaRPr lang="pl-PL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/>
        </p:nvGraphicFramePr>
        <p:xfrm>
          <a:off x="179388" y="549275"/>
          <a:ext cx="8784972" cy="58860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76108"/>
                <a:gridCol w="896224"/>
                <a:gridCol w="1224136"/>
                <a:gridCol w="807964"/>
                <a:gridCol w="976108"/>
                <a:gridCol w="1456164"/>
                <a:gridCol w="864096"/>
                <a:gridCol w="792088"/>
                <a:gridCol w="792084"/>
              </a:tblGrid>
              <a:tr h="541440">
                <a:tc rowSpan="2" gridSpan="2">
                  <a:txBody>
                    <a:bodyPr/>
                    <a:lstStyle/>
                    <a:p>
                      <a:pPr algn="ctr"/>
                      <a:r>
                        <a:rPr lang="pl-PL" sz="1200" b="1" smtClean="0">
                          <a:solidFill>
                            <a:srgbClr val="2244FF"/>
                          </a:solidFill>
                        </a:rPr>
                        <a:t>KRAJ/</a:t>
                      </a:r>
                      <a:endParaRPr lang="pl-PL" sz="1200" b="1">
                        <a:solidFill>
                          <a:srgbClr val="2244FF"/>
                        </a:solidFill>
                      </a:endParaRPr>
                    </a:p>
                    <a:p>
                      <a:pPr algn="ctr"/>
                      <a:r>
                        <a:rPr lang="pl-PL" sz="1200" b="1" kern="1200" smtClean="0">
                          <a:solidFill>
                            <a:srgbClr val="2244FF"/>
                          </a:solidFill>
                        </a:rPr>
                        <a:t>ORGANIZACJA</a:t>
                      </a:r>
                      <a:endParaRPr lang="pl-PL" sz="1200" b="1" kern="1200">
                        <a:solidFill>
                          <a:srgbClr val="2244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lang="pl-PL" sz="1200" b="1" kern="1200">
                        <a:solidFill>
                          <a:srgbClr val="2244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pl-PL" sz="1200" b="1" kern="1200" smtClean="0">
                          <a:solidFill>
                            <a:srgbClr val="2244FF"/>
                          </a:solidFill>
                        </a:rPr>
                        <a:t>DOSTAWCA DANYCH</a:t>
                      </a:r>
                      <a:endParaRPr lang="pl-PL" sz="1200" b="1" kern="1200">
                        <a:solidFill>
                          <a:srgbClr val="2244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l-PL" sz="1200" b="1" kern="1200" smtClean="0">
                          <a:solidFill>
                            <a:srgbClr val="2244FF"/>
                          </a:solidFill>
                        </a:rPr>
                        <a:t>populacja (w mln)</a:t>
                      </a:r>
                      <a:endParaRPr lang="pl-PL" sz="1200" b="1" kern="1200" smtClean="0">
                        <a:solidFill>
                          <a:srgbClr val="2244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kern="1200" smtClean="0">
                        <a:solidFill>
                          <a:srgbClr val="1E1EEE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pl-PL" sz="1200" b="1" kern="1200" smtClean="0">
                          <a:solidFill>
                            <a:srgbClr val="2244FF"/>
                          </a:solidFill>
                        </a:rPr>
                        <a:t>ZASIĘG TYGODNIOWY</a:t>
                      </a:r>
                      <a:endParaRPr lang="pl-PL" sz="1200" b="1" kern="1200">
                        <a:solidFill>
                          <a:srgbClr val="2244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pl-PL" sz="1200" b="1" kern="1200" smtClean="0">
                          <a:solidFill>
                            <a:srgbClr val="2244FF"/>
                          </a:solidFill>
                        </a:rPr>
                        <a:t>definicja</a:t>
                      </a:r>
                      <a:endParaRPr lang="pl-PL" sz="1200" b="1" kern="1200">
                        <a:solidFill>
                          <a:srgbClr val="2244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l-PL" sz="1200" b="1" kern="120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GRUPY CELOWE</a:t>
                      </a:r>
                    </a:p>
                    <a:p>
                      <a:pPr algn="ctr"/>
                      <a:r>
                        <a:rPr lang="pl-PL" sz="1200" b="1" kern="120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definicja</a:t>
                      </a:r>
                      <a:endParaRPr lang="pl-PL" sz="1200" b="1" kern="1200">
                        <a:solidFill>
                          <a:srgbClr val="2244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l-PL" sz="1200" b="1" kern="1200">
                        <a:solidFill>
                          <a:srgbClr val="2244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l-PL" sz="1200" b="1" kern="1200">
                        <a:solidFill>
                          <a:srgbClr val="2244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3108">
                <a:tc gridSpan="2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b="1" kern="1200" smtClean="0">
                          <a:solidFill>
                            <a:srgbClr val="2244FF"/>
                          </a:solidFill>
                        </a:rPr>
                        <a:t>liczba osób</a:t>
                      </a:r>
                      <a:endParaRPr lang="pl-PL" sz="1200" b="1" kern="1200">
                        <a:solidFill>
                          <a:srgbClr val="2244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kern="1200" smtClean="0">
                          <a:solidFill>
                            <a:srgbClr val="2244FF"/>
                          </a:solidFill>
                        </a:rPr>
                        <a:t>gosp. dom.</a:t>
                      </a:r>
                      <a:endParaRPr lang="pl-PL" sz="1200" b="1" kern="1200">
                        <a:solidFill>
                          <a:srgbClr val="2244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pl-PL" sz="1200" b="1" kern="1200">
                        <a:solidFill>
                          <a:srgbClr val="2244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l-PL" sz="1200" b="1" kern="120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wszyscy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l-PL" sz="1200" b="1" kern="120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dzieci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l-PL" sz="1200" b="1" kern="120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‘young</a:t>
                      </a:r>
                      <a:r>
                        <a:rPr lang="pl-PL" sz="1200" b="1" kern="1200" baseline="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 adults’</a:t>
                      </a:r>
                      <a:endParaRPr lang="pl-PL" sz="1200" b="1" kern="1200" smtClean="0">
                        <a:solidFill>
                          <a:srgbClr val="2244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3108">
                <a:tc>
                  <a:txBody>
                    <a:bodyPr/>
                    <a:lstStyle/>
                    <a:p>
                      <a:r>
                        <a:rPr lang="pl-PL" sz="1200" smtClean="0">
                          <a:solidFill>
                            <a:srgbClr val="2244FF"/>
                          </a:solidFill>
                        </a:rPr>
                        <a:t>Wielka Brytania</a:t>
                      </a:r>
                      <a:endParaRPr lang="pl-PL" sz="1200">
                        <a:solidFill>
                          <a:srgbClr val="2244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BBC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Kantar Media</a:t>
                      </a:r>
                      <a:endParaRPr lang="pl-PL" sz="1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57,1</a:t>
                      </a:r>
                      <a:endParaRPr lang="pl-PL" sz="1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27,4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15 min+ ciągły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4+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4-14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15-24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86743">
                <a:tc>
                  <a:txBody>
                    <a:bodyPr/>
                    <a:lstStyle/>
                    <a:p>
                      <a:r>
                        <a:rPr lang="pl-PL" sz="1200" smtClean="0">
                          <a:solidFill>
                            <a:srgbClr val="2244FF"/>
                          </a:solidFill>
                        </a:rPr>
                        <a:t>Niemcy</a:t>
                      </a:r>
                      <a:endParaRPr lang="pl-PL" sz="1200" b="0">
                        <a:solidFill>
                          <a:srgbClr val="2244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ARD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>
                          <a:solidFill>
                            <a:schemeClr val="tx1"/>
                          </a:solidFill>
                        </a:rPr>
                        <a:t>GfK</a:t>
                      </a:r>
                      <a:endParaRPr lang="pl-PL" sz="12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71,23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36,23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smtClean="0"/>
                        <a:t>15 min+ ciągły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4+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4-14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15-24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74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smtClean="0">
                          <a:solidFill>
                            <a:srgbClr val="2244FF"/>
                          </a:solidFill>
                        </a:rPr>
                        <a:t>Niemcy</a:t>
                      </a:r>
                      <a:endParaRPr lang="pl-PL" sz="1200" b="0">
                        <a:solidFill>
                          <a:srgbClr val="2244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ZDF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>
                          <a:solidFill>
                            <a:schemeClr val="tx1"/>
                          </a:solidFill>
                        </a:rPr>
                        <a:t>GfK</a:t>
                      </a:r>
                      <a:endParaRPr lang="pl-PL" sz="12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17,75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36,24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smtClean="0"/>
                        <a:t>15 min+ ciągły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4+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4-14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15-24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310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smtClean="0">
                          <a:solidFill>
                            <a:srgbClr val="2244FF"/>
                          </a:solidFill>
                        </a:rPr>
                        <a:t>Francja</a:t>
                      </a:r>
                      <a:endParaRPr lang="pl-PL" sz="1200" b="0">
                        <a:solidFill>
                          <a:srgbClr val="2244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smtClean="0"/>
                        <a:t>France Télévisions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Médiamétrie</a:t>
                      </a:r>
                      <a:endParaRPr lang="pl-PL" sz="1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59,23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27,16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smtClean="0"/>
                        <a:t>15 min+ </a:t>
                      </a:r>
                      <a:r>
                        <a:rPr lang="pl-PL" sz="1200" b="1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nie</a:t>
                      </a:r>
                      <a:r>
                        <a:rPr lang="pl-PL" sz="120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ciągły</a:t>
                      </a:r>
                      <a:endParaRPr lang="pl-PL" sz="120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4+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4-14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15-24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523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smtClean="0">
                          <a:solidFill>
                            <a:srgbClr val="2244FF"/>
                          </a:solidFill>
                        </a:rPr>
                        <a:t>Włochy</a:t>
                      </a:r>
                      <a:endParaRPr lang="pl-PL" sz="1200">
                        <a:solidFill>
                          <a:srgbClr val="2244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smtClean="0"/>
                        <a:t>RAI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>
                          <a:solidFill>
                            <a:schemeClr val="tx1"/>
                          </a:solidFill>
                        </a:rPr>
                        <a:t>Nielsen</a:t>
                      </a:r>
                      <a:endParaRPr lang="pl-PL" sz="12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57,20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25,40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-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4+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4-14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15-24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3108">
                <a:tc>
                  <a:txBody>
                    <a:bodyPr/>
                    <a:lstStyle/>
                    <a:p>
                      <a:r>
                        <a:rPr lang="pl-PL" sz="1200" smtClean="0">
                          <a:solidFill>
                            <a:srgbClr val="2244FF"/>
                          </a:solidFill>
                        </a:rPr>
                        <a:t>Hiszpania</a:t>
                      </a:r>
                      <a:endParaRPr lang="pl-PL" sz="1200">
                        <a:solidFill>
                          <a:srgbClr val="2244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RTVE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>
                          <a:solidFill>
                            <a:schemeClr val="tx1"/>
                          </a:solidFill>
                        </a:rPr>
                        <a:t>Kantar Media</a:t>
                      </a:r>
                      <a:endParaRPr lang="pl-PL" sz="12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44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17,03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1 min</a:t>
                      </a:r>
                      <a:endParaRPr lang="pl-PL" sz="120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4+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4-12</a:t>
                      </a:r>
                      <a:endParaRPr lang="pl-PL" sz="120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13-24</a:t>
                      </a:r>
                      <a:endParaRPr lang="pl-PL" sz="120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86743">
                <a:tc>
                  <a:txBody>
                    <a:bodyPr/>
                    <a:lstStyle/>
                    <a:p>
                      <a:r>
                        <a:rPr lang="pl-PL" sz="1200" smtClean="0">
                          <a:solidFill>
                            <a:srgbClr val="2244FF"/>
                          </a:solidFill>
                        </a:rPr>
                        <a:t>Dania</a:t>
                      </a:r>
                      <a:endParaRPr lang="pl-PL" sz="1200">
                        <a:solidFill>
                          <a:srgbClr val="2244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smtClean="0"/>
                        <a:t>DR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>
                          <a:solidFill>
                            <a:schemeClr val="tx1"/>
                          </a:solidFill>
                        </a:rPr>
                        <a:t>Kantar Media</a:t>
                      </a:r>
                      <a:endParaRPr lang="pl-PL" sz="12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5,39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2,58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smtClean="0"/>
                        <a:t>15 min+ ciągły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3+</a:t>
                      </a:r>
                      <a:endParaRPr lang="pl-PL" sz="120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3-14</a:t>
                      </a:r>
                      <a:endParaRPr lang="pl-PL" sz="120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15-24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6263">
                <a:tc>
                  <a:txBody>
                    <a:bodyPr/>
                    <a:lstStyle/>
                    <a:p>
                      <a:r>
                        <a:rPr lang="pl-PL" sz="1200" smtClean="0">
                          <a:solidFill>
                            <a:srgbClr val="2244FF"/>
                          </a:solidFill>
                        </a:rPr>
                        <a:t>Belgia Flam.</a:t>
                      </a:r>
                      <a:endParaRPr lang="pl-PL" sz="1200">
                        <a:solidFill>
                          <a:srgbClr val="2244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VRT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>
                          <a:solidFill>
                            <a:schemeClr val="tx1"/>
                          </a:solidFill>
                        </a:rPr>
                        <a:t>GfK</a:t>
                      </a:r>
                      <a:endParaRPr lang="pl-PL" sz="12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5,94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2,47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smtClean="0"/>
                        <a:t>15 min+ ciągły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4+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4-12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13-24</a:t>
                      </a:r>
                      <a:endParaRPr lang="pl-PL" sz="120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5237">
                <a:tc>
                  <a:txBody>
                    <a:bodyPr/>
                    <a:lstStyle/>
                    <a:p>
                      <a:r>
                        <a:rPr lang="pl-PL" sz="1200" smtClean="0">
                          <a:solidFill>
                            <a:srgbClr val="2244FF"/>
                          </a:solidFill>
                        </a:rPr>
                        <a:t>Belgia Fr.</a:t>
                      </a:r>
                      <a:endParaRPr lang="pl-PL" sz="1200">
                        <a:solidFill>
                          <a:srgbClr val="2244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RTBF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>
                          <a:solidFill>
                            <a:schemeClr val="tx1"/>
                          </a:solidFill>
                        </a:rPr>
                        <a:t>Gfk</a:t>
                      </a:r>
                      <a:endParaRPr lang="pl-PL" sz="12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4,35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1,45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smtClean="0"/>
                        <a:t>15 min+ </a:t>
                      </a:r>
                      <a:r>
                        <a:rPr lang="pl-PL" sz="1200" b="1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nie</a:t>
                      </a:r>
                      <a:r>
                        <a:rPr lang="pl-PL" sz="120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ciągły</a:t>
                      </a:r>
                      <a:endParaRPr lang="pl-PL" sz="120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4+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4-14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15-24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5237">
                <a:tc>
                  <a:txBody>
                    <a:bodyPr/>
                    <a:lstStyle/>
                    <a:p>
                      <a:r>
                        <a:rPr lang="pl-PL" sz="1200" smtClean="0">
                          <a:solidFill>
                            <a:srgbClr val="2244FF"/>
                          </a:solidFill>
                        </a:rPr>
                        <a:t>Holandia</a:t>
                      </a:r>
                      <a:endParaRPr lang="pl-PL" sz="1200">
                        <a:solidFill>
                          <a:srgbClr val="2244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NPO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GfK/Nielsen</a:t>
                      </a:r>
                      <a:endParaRPr lang="pl-PL" sz="1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15,41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7,57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smtClean="0"/>
                        <a:t>15 min+ ciągły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6+</a:t>
                      </a:r>
                      <a:endParaRPr lang="pl-PL" sz="120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6-14</a:t>
                      </a:r>
                      <a:endParaRPr lang="pl-PL" sz="120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15-24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95237">
                <a:tc>
                  <a:txBody>
                    <a:bodyPr/>
                    <a:lstStyle/>
                    <a:p>
                      <a:r>
                        <a:rPr lang="pl-PL" sz="1200" smtClean="0">
                          <a:solidFill>
                            <a:srgbClr val="2244FF"/>
                          </a:solidFill>
                        </a:rPr>
                        <a:t>Szwecja</a:t>
                      </a:r>
                      <a:endParaRPr lang="pl-PL" sz="1200">
                        <a:solidFill>
                          <a:srgbClr val="2244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SVT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Nielsen</a:t>
                      </a:r>
                      <a:endParaRPr lang="pl-PL" sz="1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9,20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4,80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smtClean="0"/>
                        <a:t>15 min+ ciągły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3+</a:t>
                      </a:r>
                      <a:endParaRPr lang="pl-PL" sz="120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3-14</a:t>
                      </a:r>
                      <a:endParaRPr lang="pl-PL" sz="120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15-24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5237">
                <a:tc>
                  <a:txBody>
                    <a:bodyPr/>
                    <a:lstStyle/>
                    <a:p>
                      <a:r>
                        <a:rPr lang="pl-PL" sz="1200" smtClean="0">
                          <a:solidFill>
                            <a:srgbClr val="2244FF"/>
                          </a:solidFill>
                        </a:rPr>
                        <a:t>Czechy</a:t>
                      </a:r>
                      <a:endParaRPr lang="pl-PL" sz="1200">
                        <a:solidFill>
                          <a:srgbClr val="2244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CT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Nielsen/</a:t>
                      </a:r>
                    </a:p>
                    <a:p>
                      <a:pPr algn="ctr"/>
                      <a:r>
                        <a:rPr lang="pl-PL" sz="12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Mediaresearch</a:t>
                      </a:r>
                      <a:endParaRPr lang="pl-PL" sz="1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9,81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4,33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smtClean="0"/>
                        <a:t>15 min+ ciągły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4+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4-14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15-24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95237">
                <a:tc>
                  <a:txBody>
                    <a:bodyPr/>
                    <a:lstStyle/>
                    <a:p>
                      <a:r>
                        <a:rPr lang="pl-PL" sz="1200" smtClean="0">
                          <a:solidFill>
                            <a:srgbClr val="2244FF"/>
                          </a:solidFill>
                        </a:rPr>
                        <a:t>Polska</a:t>
                      </a:r>
                      <a:endParaRPr lang="pl-PL" sz="1200">
                        <a:solidFill>
                          <a:srgbClr val="2244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TVP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Nielsen </a:t>
                      </a:r>
                      <a:endParaRPr lang="pl-PL" sz="1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35,7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14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smtClean="0"/>
                        <a:t>15 min+ ciągły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4+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4-15</a:t>
                      </a:r>
                      <a:endParaRPr lang="pl-PL" sz="120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16-24</a:t>
                      </a:r>
                      <a:endParaRPr lang="pl-PL" sz="120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Prostokąt 3"/>
          <p:cNvSpPr/>
          <p:nvPr/>
        </p:nvSpPr>
        <p:spPr>
          <a:xfrm>
            <a:off x="0" y="0"/>
            <a:ext cx="9144000" cy="620713"/>
          </a:xfrm>
          <a:prstGeom prst="rect">
            <a:avLst/>
          </a:prstGeom>
          <a:solidFill>
            <a:srgbClr val="2244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3600">
                <a:latin typeface="Microsoft Sans Serif" pitchFamily="34" charset="0"/>
                <a:cs typeface="Microsoft Sans Serif" pitchFamily="34" charset="0"/>
              </a:rPr>
              <a:t>1. Metodologia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0"/>
            <a:ext cx="9144000" cy="620713"/>
          </a:xfrm>
          <a:prstGeom prst="rect">
            <a:avLst/>
          </a:prstGeom>
          <a:solidFill>
            <a:srgbClr val="2244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3600">
                <a:latin typeface="Microsoft Sans Serif" pitchFamily="34" charset="0"/>
                <a:cs typeface="Microsoft Sans Serif" pitchFamily="34" charset="0"/>
              </a:rPr>
              <a:t>2. Oglądalność TV publicznej (4+)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79388" y="908050"/>
          <a:ext cx="8964487" cy="53620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9647"/>
                <a:gridCol w="961203"/>
                <a:gridCol w="865578"/>
                <a:gridCol w="1224136"/>
                <a:gridCol w="1008112"/>
                <a:gridCol w="864096"/>
                <a:gridCol w="1049680"/>
                <a:gridCol w="1058915"/>
                <a:gridCol w="1023120"/>
              </a:tblGrid>
              <a:tr h="678110">
                <a:tc gridSpan="2">
                  <a:txBody>
                    <a:bodyPr/>
                    <a:lstStyle/>
                    <a:p>
                      <a:pPr algn="ctr"/>
                      <a:r>
                        <a:rPr lang="pl-PL" sz="1200" b="1" dirty="0" smtClean="0">
                          <a:solidFill>
                            <a:srgbClr val="2244FF"/>
                          </a:solidFill>
                        </a:rPr>
                        <a:t>KRAJ/</a:t>
                      </a:r>
                      <a:endParaRPr lang="pl-PL" sz="1200" b="1" dirty="0">
                        <a:solidFill>
                          <a:srgbClr val="2244FF"/>
                        </a:solidFill>
                      </a:endParaRPr>
                    </a:p>
                    <a:p>
                      <a:pPr algn="ctr"/>
                      <a:r>
                        <a:rPr lang="pl-PL" sz="1200" b="1" kern="1200" dirty="0" smtClean="0">
                          <a:solidFill>
                            <a:srgbClr val="2244FF"/>
                          </a:solidFill>
                        </a:rPr>
                        <a:t>ORGANIZACJA</a:t>
                      </a:r>
                      <a:endParaRPr lang="pl-PL" sz="1200" b="1" kern="1200" dirty="0">
                        <a:solidFill>
                          <a:srgbClr val="2244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l-PL" sz="1200" b="1" kern="1200">
                        <a:solidFill>
                          <a:srgbClr val="2244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b="1" kern="120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wszyscy</a:t>
                      </a:r>
                      <a:r>
                        <a:rPr lang="pl-PL" sz="1200" b="1" kern="1200" baseline="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 widzowie – definicja</a:t>
                      </a:r>
                      <a:endParaRPr lang="pl-PL" sz="1200" b="1" kern="1200">
                        <a:solidFill>
                          <a:srgbClr val="2244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b="1" kern="1200" smtClean="0">
                          <a:solidFill>
                            <a:srgbClr val="2244FF"/>
                          </a:solidFill>
                        </a:rPr>
                        <a:t>liczba uwzględnionych kanałów</a:t>
                      </a:r>
                      <a:endParaRPr lang="pl-PL" sz="1200" b="1" kern="1200">
                        <a:solidFill>
                          <a:srgbClr val="2244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b="1" kern="1200" dirty="0" smtClean="0">
                          <a:solidFill>
                            <a:srgbClr val="2244FF"/>
                          </a:solidFill>
                        </a:rPr>
                        <a:t>ATV </a:t>
                      </a:r>
                    </a:p>
                    <a:p>
                      <a:pPr algn="ctr"/>
                      <a:r>
                        <a:rPr lang="pl-PL" sz="1000" b="1" kern="1200" smtClean="0">
                          <a:solidFill>
                            <a:srgbClr val="2244FF"/>
                          </a:solidFill>
                        </a:rPr>
                        <a:t>czas </a:t>
                      </a:r>
                      <a:r>
                        <a:rPr lang="pl-PL" sz="1000" b="1" kern="1200" dirty="0" smtClean="0">
                          <a:solidFill>
                            <a:srgbClr val="2244FF"/>
                          </a:solidFill>
                        </a:rPr>
                        <a:t>oglądania</a:t>
                      </a:r>
                    </a:p>
                    <a:p>
                      <a:pPr algn="ctr"/>
                      <a:r>
                        <a:rPr lang="pl-PL" sz="1200" b="1" kern="1200" dirty="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(min.)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kern="120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śr. udziały (%)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b="1" kern="120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śr.widownia </a:t>
                      </a:r>
                    </a:p>
                    <a:p>
                      <a:pPr algn="ctr"/>
                      <a:r>
                        <a:rPr lang="pl-PL" sz="1200" b="1" kern="120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(‘000)</a:t>
                      </a:r>
                      <a:endParaRPr lang="pl-PL" sz="1200" b="1" kern="1200">
                        <a:solidFill>
                          <a:srgbClr val="2244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b="1" kern="1200" dirty="0" err="1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śr</a:t>
                      </a:r>
                      <a:r>
                        <a:rPr lang="pl-PL" sz="1200" b="1" kern="1200" dirty="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. zasięg </a:t>
                      </a:r>
                      <a:r>
                        <a:rPr lang="pl-PL" sz="1200" b="1" kern="120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tygodniowy  </a:t>
                      </a:r>
                      <a:r>
                        <a:rPr lang="pl-PL" sz="1200" b="1" kern="1200" dirty="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15 minutowy</a:t>
                      </a:r>
                    </a:p>
                    <a:p>
                      <a:pPr algn="ctr"/>
                      <a:r>
                        <a:rPr lang="pl-PL" sz="1200" b="1" kern="1200" dirty="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(‘000)</a:t>
                      </a:r>
                      <a:endParaRPr lang="pl-PL" sz="1200" b="1" kern="1200" dirty="0">
                        <a:solidFill>
                          <a:srgbClr val="2244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b="1" kern="120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śr. zasięg tygodniowy</a:t>
                      </a:r>
                    </a:p>
                    <a:p>
                      <a:pPr algn="ctr"/>
                      <a:r>
                        <a:rPr lang="pl-PL" sz="1200" b="1" kern="120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  <a:r>
                        <a:rPr lang="pl-PL" sz="1200" b="1" kern="1200" baseline="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 minutowy</a:t>
                      </a:r>
                      <a:endParaRPr lang="pl-PL" sz="1200" b="1" kern="1200" smtClean="0">
                        <a:solidFill>
                          <a:srgbClr val="2244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pl-PL" sz="1200" b="1" kern="1200" smtClean="0">
                          <a:solidFill>
                            <a:srgbClr val="2244FF"/>
                          </a:solidFill>
                          <a:latin typeface="+mn-lt"/>
                          <a:ea typeface="+mn-ea"/>
                          <a:cs typeface="+mn-cs"/>
                        </a:rPr>
                        <a:t>(%)</a:t>
                      </a:r>
                      <a:endParaRPr lang="pl-PL" sz="1200" b="1" kern="1200">
                        <a:solidFill>
                          <a:srgbClr val="2244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4364">
                <a:tc>
                  <a:txBody>
                    <a:bodyPr/>
                    <a:lstStyle/>
                    <a:p>
                      <a:pPr algn="l"/>
                      <a:r>
                        <a:rPr lang="pl-PL" sz="1200" smtClean="0">
                          <a:solidFill>
                            <a:srgbClr val="2244FF"/>
                          </a:solidFill>
                        </a:rPr>
                        <a:t>Wielka Brytania</a:t>
                      </a:r>
                      <a:endParaRPr lang="pl-PL" sz="1200">
                        <a:solidFill>
                          <a:srgbClr val="2244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BBC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4+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32,1%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2 988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48 421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83,8%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99424">
                <a:tc>
                  <a:txBody>
                    <a:bodyPr/>
                    <a:lstStyle/>
                    <a:p>
                      <a:pPr algn="l"/>
                      <a:r>
                        <a:rPr lang="pl-PL" sz="1200" smtClean="0">
                          <a:solidFill>
                            <a:srgbClr val="2244FF"/>
                          </a:solidFill>
                        </a:rPr>
                        <a:t>Niemcy</a:t>
                      </a:r>
                      <a:endParaRPr lang="pl-PL" sz="1200" b="0">
                        <a:solidFill>
                          <a:srgbClr val="2244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ARD+ZDF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4+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smtClean="0">
                          <a:solidFill>
                            <a:srgbClr val="000000"/>
                          </a:solidFill>
                          <a:latin typeface="Arial"/>
                        </a:rPr>
                        <a:t>24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 smtClean="0">
                          <a:solidFill>
                            <a:srgbClr val="000000"/>
                          </a:solidFill>
                          <a:latin typeface="Arial"/>
                        </a:rPr>
                        <a:t>99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 smtClean="0">
                          <a:solidFill>
                            <a:srgbClr val="000000"/>
                          </a:solidFill>
                          <a:latin typeface="Arial"/>
                        </a:rPr>
                        <a:t>44,7%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 smtClean="0">
                          <a:solidFill>
                            <a:srgbClr val="000000"/>
                          </a:solidFill>
                          <a:latin typeface="Arial"/>
                        </a:rPr>
                        <a:t>4 900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 smtClean="0">
                          <a:solidFill>
                            <a:srgbClr val="000000"/>
                          </a:solidFill>
                          <a:latin typeface="Arial"/>
                        </a:rPr>
                        <a:t>54 261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 smtClean="0">
                          <a:solidFill>
                            <a:srgbClr val="000000"/>
                          </a:solidFill>
                          <a:latin typeface="Arial"/>
                        </a:rPr>
                        <a:t>76,2%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43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smtClean="0">
                          <a:solidFill>
                            <a:srgbClr val="2244FF"/>
                          </a:solidFill>
                        </a:rPr>
                        <a:t>Francja</a:t>
                      </a:r>
                      <a:endParaRPr lang="pl-PL" sz="1200" b="0">
                        <a:solidFill>
                          <a:srgbClr val="2244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smtClean="0"/>
                        <a:t>France Télévisions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4+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28,6%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2 572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46 022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77,7%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0491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smtClean="0">
                          <a:solidFill>
                            <a:srgbClr val="2244FF"/>
                          </a:solidFill>
                        </a:rPr>
                        <a:t>Włochy</a:t>
                      </a:r>
                      <a:endParaRPr lang="pl-PL" sz="1200">
                        <a:solidFill>
                          <a:srgbClr val="2244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smtClean="0"/>
                        <a:t>RAI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4+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38,6%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4 059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n.a.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n.a.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638">
                <a:tc>
                  <a:txBody>
                    <a:bodyPr/>
                    <a:lstStyle/>
                    <a:p>
                      <a:pPr algn="l"/>
                      <a:r>
                        <a:rPr lang="pl-PL" sz="1200" smtClean="0">
                          <a:solidFill>
                            <a:srgbClr val="2244FF"/>
                          </a:solidFill>
                        </a:rPr>
                        <a:t>Hiszpania</a:t>
                      </a:r>
                      <a:endParaRPr lang="pl-PL" sz="1200">
                        <a:solidFill>
                          <a:srgbClr val="2244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RTVE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4+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1 241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37 </a:t>
                      </a:r>
                      <a:r>
                        <a:rPr lang="pl-PL" sz="1100" b="0" i="0" u="none" strike="noStrike" smtClean="0">
                          <a:solidFill>
                            <a:srgbClr val="000000"/>
                          </a:solidFill>
                          <a:latin typeface="Arial"/>
                        </a:rPr>
                        <a:t>448*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85,1</a:t>
                      </a:r>
                      <a:r>
                        <a:rPr lang="pl-PL" sz="1100" b="0" i="0" u="none" strike="noStrike" smtClean="0">
                          <a:solidFill>
                            <a:srgbClr val="000000"/>
                          </a:solidFill>
                          <a:latin typeface="Arial"/>
                        </a:rPr>
                        <a:t>%*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99424">
                <a:tc>
                  <a:txBody>
                    <a:bodyPr/>
                    <a:lstStyle/>
                    <a:p>
                      <a:pPr algn="l"/>
                      <a:r>
                        <a:rPr lang="pl-PL" sz="1200" smtClean="0">
                          <a:solidFill>
                            <a:srgbClr val="2244FF"/>
                          </a:solidFill>
                        </a:rPr>
                        <a:t>Dania</a:t>
                      </a:r>
                      <a:endParaRPr lang="pl-PL" sz="1200">
                        <a:solidFill>
                          <a:srgbClr val="2244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smtClean="0"/>
                        <a:t>DR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b="1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3+</a:t>
                      </a:r>
                      <a:endParaRPr lang="pl-PL" sz="1200" b="1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31,2%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4 280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79,4%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4364">
                <a:tc>
                  <a:txBody>
                    <a:bodyPr/>
                    <a:lstStyle/>
                    <a:p>
                      <a:pPr algn="l"/>
                      <a:r>
                        <a:rPr lang="pl-PL" sz="1200" smtClean="0">
                          <a:solidFill>
                            <a:srgbClr val="2244FF"/>
                          </a:solidFill>
                        </a:rPr>
                        <a:t>Belgia Flam.</a:t>
                      </a:r>
                      <a:endParaRPr lang="pl-PL" sz="1200">
                        <a:solidFill>
                          <a:srgbClr val="2244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VRT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4+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40,4%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4 563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77,3%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04918">
                <a:tc>
                  <a:txBody>
                    <a:bodyPr/>
                    <a:lstStyle/>
                    <a:p>
                      <a:pPr algn="l"/>
                      <a:r>
                        <a:rPr lang="pl-PL" sz="1200" smtClean="0">
                          <a:solidFill>
                            <a:srgbClr val="2244FF"/>
                          </a:solidFill>
                        </a:rPr>
                        <a:t>Belgia Fr.</a:t>
                      </a:r>
                      <a:endParaRPr lang="pl-PL" sz="1200">
                        <a:solidFill>
                          <a:srgbClr val="2244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RTBF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4+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3 154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72,5%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04918">
                <a:tc>
                  <a:txBody>
                    <a:bodyPr/>
                    <a:lstStyle/>
                    <a:p>
                      <a:pPr algn="l"/>
                      <a:r>
                        <a:rPr lang="pl-PL" sz="1200" smtClean="0">
                          <a:solidFill>
                            <a:srgbClr val="2244FF"/>
                          </a:solidFill>
                        </a:rPr>
                        <a:t>Holandia</a:t>
                      </a:r>
                      <a:endParaRPr lang="pl-PL" sz="1200">
                        <a:solidFill>
                          <a:srgbClr val="2244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NPO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b="1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6+</a:t>
                      </a:r>
                      <a:endParaRPr lang="pl-PL" sz="1200" b="1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32,0%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12 706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82,5%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4918">
                <a:tc>
                  <a:txBody>
                    <a:bodyPr/>
                    <a:lstStyle/>
                    <a:p>
                      <a:pPr algn="l"/>
                      <a:r>
                        <a:rPr lang="pl-PL" sz="1200" smtClean="0">
                          <a:solidFill>
                            <a:srgbClr val="2244FF"/>
                          </a:solidFill>
                        </a:rPr>
                        <a:t>Szwecja</a:t>
                      </a:r>
                      <a:endParaRPr lang="pl-PL" sz="1200">
                        <a:solidFill>
                          <a:srgbClr val="2244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SVT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b="1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3+</a:t>
                      </a:r>
                      <a:endParaRPr lang="pl-PL" sz="1200" b="1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35,3%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6 828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74,4%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04918">
                <a:tc>
                  <a:txBody>
                    <a:bodyPr/>
                    <a:lstStyle/>
                    <a:p>
                      <a:pPr algn="l"/>
                      <a:r>
                        <a:rPr lang="pl-PL" sz="1200" smtClean="0">
                          <a:solidFill>
                            <a:srgbClr val="2244FF"/>
                          </a:solidFill>
                        </a:rPr>
                        <a:t>Czechy</a:t>
                      </a:r>
                      <a:endParaRPr lang="pl-PL" sz="1200">
                        <a:solidFill>
                          <a:srgbClr val="2244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CT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4+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29,3%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7 379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75,0%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4918">
                <a:tc>
                  <a:txBody>
                    <a:bodyPr/>
                    <a:lstStyle/>
                    <a:p>
                      <a:pPr algn="l"/>
                      <a:r>
                        <a:rPr lang="pl-PL" sz="1200" smtClean="0">
                          <a:solidFill>
                            <a:srgbClr val="2244FF"/>
                          </a:solidFill>
                        </a:rPr>
                        <a:t>Polska</a:t>
                      </a:r>
                      <a:endParaRPr lang="pl-PL" sz="1200">
                        <a:solidFill>
                          <a:srgbClr val="2244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TVP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smtClean="0"/>
                        <a:t>4+</a:t>
                      </a:r>
                      <a:endParaRPr lang="pl-PL" sz="12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30,3%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1 858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27 698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77,5%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pole tekstowe 5"/>
          <p:cNvSpPr txBox="1"/>
          <p:nvPr/>
        </p:nvSpPr>
        <p:spPr>
          <a:xfrm>
            <a:off x="250825" y="6308725"/>
            <a:ext cx="8893175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l-PL" sz="1400">
                <a:latin typeface="+mn-lt"/>
              </a:rPr>
              <a:t>*Hiszpania – zasięg 1 min.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0"/>
            <a:ext cx="9144000" cy="620713"/>
          </a:xfrm>
          <a:prstGeom prst="rect">
            <a:avLst/>
          </a:prstGeom>
          <a:solidFill>
            <a:srgbClr val="2244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3600">
                <a:latin typeface="Microsoft Sans Serif" pitchFamily="34" charset="0"/>
                <a:cs typeface="Microsoft Sans Serif" pitchFamily="34" charset="0"/>
              </a:rPr>
              <a:t>2. Oglądalność TV publicznej (4+)</a:t>
            </a:r>
          </a:p>
        </p:txBody>
      </p:sp>
      <p:graphicFrame>
        <p:nvGraphicFramePr>
          <p:cNvPr id="7171" name="Wykres 6"/>
          <p:cNvGraphicFramePr>
            <a:graphicFrameLocks/>
          </p:cNvGraphicFramePr>
          <p:nvPr/>
        </p:nvGraphicFramePr>
        <p:xfrm>
          <a:off x="467544" y="1412776"/>
          <a:ext cx="8306444" cy="4309467"/>
        </p:xfrm>
        <a:graphic>
          <a:graphicData uri="http://schemas.openxmlformats.org/presentationml/2006/ole">
            <p:oleObj spid="_x0000_s7171" name="Worksheet" r:id="rId3" imgW="9039157" imgH="5010060" progId="Excel.Sheet.8">
              <p:embed/>
            </p:oleObj>
          </a:graphicData>
        </a:graphic>
      </p:graphicFrame>
      <p:sp>
        <p:nvSpPr>
          <p:cNvPr id="5" name="pole tekstowe 4"/>
          <p:cNvSpPr txBox="1"/>
          <p:nvPr/>
        </p:nvSpPr>
        <p:spPr>
          <a:xfrm>
            <a:off x="250825" y="6351588"/>
            <a:ext cx="8893175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l-PL" sz="1200" dirty="0">
                <a:latin typeface="+mn-lt"/>
              </a:rPr>
              <a:t>*nowy panel BARB od 2010 </a:t>
            </a:r>
            <a:r>
              <a:rPr lang="pl-PL" sz="1200" dirty="0" err="1">
                <a:latin typeface="+mn-lt"/>
              </a:rPr>
              <a:t>r</a:t>
            </a:r>
            <a:r>
              <a:rPr lang="pl-PL" sz="1200" dirty="0">
                <a:latin typeface="+mn-lt"/>
              </a:rPr>
              <a:t>.; dane do 2011 obejmują stacje: BBC One, BBC </a:t>
            </a:r>
            <a:r>
              <a:rPr lang="pl-PL" sz="1200" dirty="0" err="1">
                <a:latin typeface="+mn-lt"/>
              </a:rPr>
              <a:t>Two</a:t>
            </a:r>
            <a:r>
              <a:rPr lang="pl-PL" sz="1200" dirty="0">
                <a:latin typeface="+mn-lt"/>
              </a:rPr>
              <a:t>, BBC </a:t>
            </a:r>
            <a:r>
              <a:rPr lang="pl-PL" sz="1200" dirty="0" err="1">
                <a:latin typeface="+mn-lt"/>
              </a:rPr>
              <a:t>Three</a:t>
            </a:r>
            <a:r>
              <a:rPr lang="pl-PL" sz="1200" dirty="0">
                <a:latin typeface="+mn-lt"/>
              </a:rPr>
              <a:t>, BBC </a:t>
            </a:r>
            <a:r>
              <a:rPr lang="pl-PL" sz="1200" dirty="0" err="1">
                <a:latin typeface="+mn-lt"/>
              </a:rPr>
              <a:t>Four</a:t>
            </a:r>
            <a:r>
              <a:rPr lang="pl-PL" sz="1200" dirty="0">
                <a:latin typeface="+mn-lt"/>
              </a:rPr>
              <a:t>,  BBC HD, BBC News, BBC </a:t>
            </a:r>
            <a:r>
              <a:rPr lang="pl-PL" sz="1200" dirty="0" err="1">
                <a:latin typeface="+mn-lt"/>
              </a:rPr>
              <a:t>Parliament</a:t>
            </a:r>
            <a:r>
              <a:rPr lang="pl-PL" sz="1200" dirty="0">
                <a:latin typeface="+mn-lt"/>
              </a:rPr>
              <a:t>,  od 2011 </a:t>
            </a:r>
            <a:r>
              <a:rPr lang="pl-PL" sz="1200" dirty="0" err="1">
                <a:latin typeface="+mn-lt"/>
              </a:rPr>
              <a:t>r</a:t>
            </a:r>
            <a:r>
              <a:rPr lang="pl-PL" sz="1200" dirty="0">
                <a:latin typeface="+mn-lt"/>
              </a:rPr>
              <a:t>. także CBBC, </a:t>
            </a:r>
            <a:r>
              <a:rPr lang="pl-PL" sz="1200" dirty="0" err="1">
                <a:latin typeface="+mn-lt"/>
              </a:rPr>
              <a:t>Cbeebies</a:t>
            </a:r>
            <a:r>
              <a:rPr lang="pl-PL" sz="1200" dirty="0">
                <a:latin typeface="+mn-lt"/>
              </a:rPr>
              <a:t>, Red </a:t>
            </a:r>
            <a:r>
              <a:rPr lang="pl-PL" sz="1200" dirty="0" err="1">
                <a:latin typeface="+mn-lt"/>
              </a:rPr>
              <a:t>Button</a:t>
            </a:r>
            <a:r>
              <a:rPr lang="pl-PL" sz="1200" dirty="0">
                <a:latin typeface="+mn-lt"/>
              </a:rPr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0"/>
            <a:ext cx="9144000" cy="620713"/>
          </a:xfrm>
          <a:prstGeom prst="rect">
            <a:avLst/>
          </a:prstGeom>
          <a:solidFill>
            <a:srgbClr val="2244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3600">
                <a:latin typeface="Microsoft Sans Serif" pitchFamily="34" charset="0"/>
                <a:cs typeface="Microsoft Sans Serif" pitchFamily="34" charset="0"/>
              </a:rPr>
              <a:t>2. Oglądalność TV publicznej (4+)</a:t>
            </a:r>
          </a:p>
        </p:txBody>
      </p:sp>
      <p:graphicFrame>
        <p:nvGraphicFramePr>
          <p:cNvPr id="8195" name="Wykres 6"/>
          <p:cNvGraphicFramePr>
            <a:graphicFrameLocks/>
          </p:cNvGraphicFramePr>
          <p:nvPr/>
        </p:nvGraphicFramePr>
        <p:xfrm>
          <a:off x="103188" y="692150"/>
          <a:ext cx="9040812" cy="5524500"/>
        </p:xfrm>
        <a:graphic>
          <a:graphicData uri="http://schemas.openxmlformats.org/presentationml/2006/ole">
            <p:oleObj spid="_x0000_s8195" r:id="rId3" imgW="9041152" imgH="5523455" progId="Excel.Sheet.8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0"/>
            <a:ext cx="9144000" cy="620713"/>
          </a:xfrm>
          <a:prstGeom prst="rect">
            <a:avLst/>
          </a:prstGeom>
          <a:solidFill>
            <a:srgbClr val="2244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3600">
                <a:latin typeface="Microsoft Sans Serif" pitchFamily="34" charset="0"/>
                <a:cs typeface="Microsoft Sans Serif" pitchFamily="34" charset="0"/>
              </a:rPr>
              <a:t>2. Oglądalność TV publicznej (4+)</a:t>
            </a:r>
          </a:p>
        </p:txBody>
      </p:sp>
      <p:graphicFrame>
        <p:nvGraphicFramePr>
          <p:cNvPr id="6" name="Wykres 6"/>
          <p:cNvGraphicFramePr>
            <a:graphicFrameLocks/>
          </p:cNvGraphicFramePr>
          <p:nvPr/>
        </p:nvGraphicFramePr>
        <p:xfrm>
          <a:off x="153988" y="742950"/>
          <a:ext cx="8939212" cy="5781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pole tekstowe 4"/>
          <p:cNvSpPr txBox="1"/>
          <p:nvPr/>
        </p:nvSpPr>
        <p:spPr>
          <a:xfrm>
            <a:off x="250825" y="6351588"/>
            <a:ext cx="8893175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l-PL" sz="1200">
                <a:latin typeface="+mn-lt"/>
              </a:rPr>
              <a:t>*Szwajcaria – zmiana metody pomiaru, dane z 2013 r. nie powinny być porównywane z ubiegłymi latami</a:t>
            </a:r>
            <a:endParaRPr lang="pl-PL" sz="1200" dirty="0">
              <a:latin typeface="+mn-l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0"/>
            <a:ext cx="9144000" cy="620713"/>
          </a:xfrm>
          <a:prstGeom prst="rect">
            <a:avLst/>
          </a:prstGeom>
          <a:solidFill>
            <a:srgbClr val="2244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3600">
                <a:latin typeface="Microsoft Sans Serif" pitchFamily="34" charset="0"/>
                <a:cs typeface="Microsoft Sans Serif" pitchFamily="34" charset="0"/>
              </a:rPr>
              <a:t>2. Oglądalność TV publicznej (4+)</a:t>
            </a:r>
          </a:p>
        </p:txBody>
      </p:sp>
      <p:graphicFrame>
        <p:nvGraphicFramePr>
          <p:cNvPr id="10243" name="Wykres 6"/>
          <p:cNvGraphicFramePr>
            <a:graphicFrameLocks/>
          </p:cNvGraphicFramePr>
          <p:nvPr/>
        </p:nvGraphicFramePr>
        <p:xfrm>
          <a:off x="103188" y="692150"/>
          <a:ext cx="9040812" cy="5524500"/>
        </p:xfrm>
        <a:graphic>
          <a:graphicData uri="http://schemas.openxmlformats.org/presentationml/2006/ole">
            <p:oleObj spid="_x0000_s10243" r:id="rId3" imgW="9041152" imgH="5523455" progId="Excel.Sheet.8">
              <p:embed/>
            </p:oleObj>
          </a:graphicData>
        </a:graphic>
      </p:graphicFrame>
      <p:sp>
        <p:nvSpPr>
          <p:cNvPr id="5" name="pole tekstowe 4"/>
          <p:cNvSpPr txBox="1"/>
          <p:nvPr/>
        </p:nvSpPr>
        <p:spPr>
          <a:xfrm>
            <a:off x="250825" y="6351588"/>
            <a:ext cx="8893175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l-PL" sz="1200">
                <a:latin typeface="+mn-lt"/>
              </a:rPr>
              <a:t>*Portugalia – od marca 2012 r. pomiar prowadzi GfK.</a:t>
            </a:r>
            <a:endParaRPr lang="pl-PL" sz="1200" dirty="0">
              <a:latin typeface="+mn-l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0"/>
            <a:ext cx="9144000" cy="620713"/>
          </a:xfrm>
          <a:prstGeom prst="rect">
            <a:avLst/>
          </a:prstGeom>
          <a:solidFill>
            <a:srgbClr val="2244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3600">
                <a:latin typeface="Microsoft Sans Serif" pitchFamily="34" charset="0"/>
                <a:cs typeface="Microsoft Sans Serif" pitchFamily="34" charset="0"/>
              </a:rPr>
              <a:t>2. Oglądalność TV publicznej (4+)</a:t>
            </a:r>
          </a:p>
        </p:txBody>
      </p:sp>
      <p:graphicFrame>
        <p:nvGraphicFramePr>
          <p:cNvPr id="11267" name="Wykres 6"/>
          <p:cNvGraphicFramePr>
            <a:graphicFrameLocks/>
          </p:cNvGraphicFramePr>
          <p:nvPr/>
        </p:nvGraphicFramePr>
        <p:xfrm>
          <a:off x="128588" y="1346200"/>
          <a:ext cx="8886825" cy="5086350"/>
        </p:xfrm>
        <a:graphic>
          <a:graphicData uri="http://schemas.openxmlformats.org/presentationml/2006/ole">
            <p:oleObj spid="_x0000_s11267" r:id="rId3" imgW="8888738" imgH="5084505" progId="Excel.Sheet.8">
              <p:embed/>
            </p:oleObj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1643</TotalTime>
  <Words>1519</Words>
  <Application>Microsoft Office PowerPoint</Application>
  <PresentationFormat>Pokaz na ekranie (4:3)</PresentationFormat>
  <Paragraphs>649</Paragraphs>
  <Slides>18</Slides>
  <Notes>0</Notes>
  <HiddenSlides>0</HiddenSlides>
  <MMClips>0</MMClips>
  <ScaleCrop>false</ScaleCrop>
  <HeadingPairs>
    <vt:vector size="6" baseType="variant">
      <vt:variant>
        <vt:lpstr>Motyw</vt:lpstr>
      </vt:variant>
      <vt:variant>
        <vt:i4>1</vt:i4>
      </vt:variant>
      <vt:variant>
        <vt:lpstr>Osadzone serwery OLE</vt:lpstr>
      </vt:variant>
      <vt:variant>
        <vt:i4>2</vt:i4>
      </vt:variant>
      <vt:variant>
        <vt:lpstr>Tytuły slajdów</vt:lpstr>
      </vt:variant>
      <vt:variant>
        <vt:i4>18</vt:i4>
      </vt:variant>
    </vt:vector>
  </HeadingPairs>
  <TitlesOfParts>
    <vt:vector size="21" baseType="lpstr">
      <vt:lpstr>Motyw pakietu Office</vt:lpstr>
      <vt:lpstr>Worksheet</vt:lpstr>
      <vt:lpstr>Arkusz programu Microsoft Office Excel 97–2003</vt:lpstr>
      <vt:lpstr>Nadawcy publiczni wskaźniki oglądalności wśród  ogółu widzów i młodych 16-24 lata</vt:lpstr>
      <vt:lpstr>Slajd 2</vt:lpstr>
      <vt:lpstr>Slajd 3</vt:lpstr>
      <vt:lpstr>Slajd 4</vt:lpstr>
      <vt:lpstr>Slajd 5</vt:lpstr>
      <vt:lpstr>Slajd 6</vt:lpstr>
      <vt:lpstr>Slajd 7</vt:lpstr>
      <vt:lpstr>Slajd 8</vt:lpstr>
      <vt:lpstr>Slajd 9</vt:lpstr>
      <vt:lpstr>Slajd 10</vt:lpstr>
      <vt:lpstr>Slajd 11</vt:lpstr>
      <vt:lpstr>Slajd 12</vt:lpstr>
      <vt:lpstr>Slajd 13</vt:lpstr>
      <vt:lpstr>Slajd 14</vt:lpstr>
      <vt:lpstr>Slajd 15</vt:lpstr>
      <vt:lpstr>Slajd 16</vt:lpstr>
      <vt:lpstr>Slajd 17</vt:lpstr>
      <vt:lpstr>Slajd 18</vt:lpstr>
    </vt:vector>
  </TitlesOfParts>
  <Company>Telewizja Polska S.A.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Andrzejczyk, Hanna</dc:creator>
  <cp:lastModifiedBy> </cp:lastModifiedBy>
  <cp:revision>239</cp:revision>
  <dcterms:created xsi:type="dcterms:W3CDTF">2014-08-22T11:40:21Z</dcterms:created>
  <dcterms:modified xsi:type="dcterms:W3CDTF">2014-12-15T15:48:22Z</dcterms:modified>
</cp:coreProperties>
</file>