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72" r:id="rId2"/>
    <p:sldId id="273" r:id="rId3"/>
    <p:sldId id="263" r:id="rId4"/>
    <p:sldId id="271" r:id="rId5"/>
    <p:sldId id="270" r:id="rId6"/>
    <p:sldId id="265" r:id="rId7"/>
    <p:sldId id="264" r:id="rId8"/>
    <p:sldId id="266" r:id="rId9"/>
    <p:sldId id="267" r:id="rId10"/>
    <p:sldId id="269" r:id="rId11"/>
    <p:sldId id="274" r:id="rId12"/>
    <p:sldId id="275" r:id="rId13"/>
    <p:sldId id="276" r:id="rId14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003300"/>
    <a:srgbClr val="6600CC"/>
    <a:srgbClr val="F43232"/>
    <a:srgbClr val="9A0000"/>
    <a:srgbClr val="841818"/>
    <a:srgbClr val="E99B4D"/>
    <a:srgbClr val="33CC33"/>
    <a:srgbClr val="AC0E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4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845" y="-8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ADC6-03E8-4682-B834-C881BACAB6D8}" type="datetimeFigureOut">
              <a:rPr lang="pl-PL" smtClean="0"/>
              <a:pPr/>
              <a:t>2014-12-15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A431-D4C7-49EA-828D-C530FC19349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77DE0-1EF4-4F03-828C-4A27B11836EA}" type="datetimeFigureOut">
              <a:rPr lang="pl-PL" smtClean="0"/>
              <a:pPr/>
              <a:t>2014-12-15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DE2EE-939C-443C-96DA-FCCE440845F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15"/>
          <p:cNvGrpSpPr/>
          <p:nvPr userDrawn="1"/>
        </p:nvGrpSpPr>
        <p:grpSpPr>
          <a:xfrm>
            <a:off x="0" y="-18000"/>
            <a:ext cx="9144000" cy="6876000"/>
            <a:chOff x="0" y="-9000"/>
            <a:chExt cx="9144000" cy="6876000"/>
          </a:xfrm>
        </p:grpSpPr>
        <p:sp>
          <p:nvSpPr>
            <p:cNvPr id="7" name="Rectangle 2"/>
            <p:cNvSpPr>
              <a:spLocks noChangeArrowheads="1"/>
            </p:cNvSpPr>
            <p:nvPr userDrawn="1"/>
          </p:nvSpPr>
          <p:spPr bwMode="auto">
            <a:xfrm>
              <a:off x="0" y="-9000"/>
              <a:ext cx="9144000" cy="687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0" y="5958280"/>
              <a:ext cx="9144000" cy="513056"/>
            </a:xfrm>
            <a:prstGeom prst="rect">
              <a:avLst/>
            </a:prstGeom>
            <a:gradFill flip="none" rotWithShape="1">
              <a:gsLst>
                <a:gs pos="26000">
                  <a:srgbClr val="1F497D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  <a:alpha val="80000"/>
                  </a:schemeClr>
                </a:gs>
              </a:gsLst>
              <a:lin ang="19800000" scaled="0"/>
              <a:tileRect/>
            </a:gradFill>
            <a:ln w="317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contourW="12700">
              <a:bevelT w="57150" h="57150"/>
              <a:bevelB w="381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15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838F-387E-481E-98F1-07AE270F62E9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s.</a:t>
            </a:r>
            <a:fld id="{4DF08F77-6E9F-45D8-B0C2-78415B5732A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467544" y="105273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cap="small" dirty="0" smtClean="0">
                <a:solidFill>
                  <a:schemeClr val="bg1"/>
                </a:solidFill>
              </a:rPr>
              <a:t>Tytuł</a:t>
            </a:r>
          </a:p>
        </p:txBody>
      </p:sp>
      <p:pic>
        <p:nvPicPr>
          <p:cNvPr id="22" name="Picture 3" descr="C:\Users\p28491\Desktop\TVP_BPiK_inwersyjn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8468F"/>
              </a:clrFrom>
              <a:clrTo>
                <a:srgbClr val="38468F">
                  <a:alpha val="0"/>
                </a:srgbClr>
              </a:clrTo>
            </a:clrChange>
          </a:blip>
          <a:srcRect l="15712" t="14175" r="16443" b="29891"/>
          <a:stretch>
            <a:fillRect/>
          </a:stretch>
        </p:blipFill>
        <p:spPr bwMode="auto">
          <a:xfrm>
            <a:off x="3996000" y="6021288"/>
            <a:ext cx="1152000" cy="432000"/>
          </a:xfrm>
          <a:prstGeom prst="rect">
            <a:avLst/>
          </a:prstGeom>
          <a:noFill/>
        </p:spPr>
      </p:pic>
      <p:sp>
        <p:nvSpPr>
          <p:cNvPr id="63" name="Rectangle 2"/>
          <p:cNvSpPr>
            <a:spLocks noChangeArrowheads="1"/>
          </p:cNvSpPr>
          <p:nvPr userDrawn="1"/>
        </p:nvSpPr>
        <p:spPr bwMode="auto">
          <a:xfrm>
            <a:off x="0" y="476672"/>
            <a:ext cx="9144000" cy="1440160"/>
          </a:xfrm>
          <a:prstGeom prst="rect">
            <a:avLst/>
          </a:prstGeom>
          <a:gradFill flip="none" rotWithShape="1">
            <a:gsLst>
              <a:gs pos="26000">
                <a:srgbClr val="1F497D"/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  <a:alpha val="80000"/>
                </a:schemeClr>
              </a:gs>
            </a:gsLst>
            <a:lin ang="19800000" scaled="0"/>
            <a:tileRect/>
          </a:gradFill>
          <a:ln w="3175">
            <a:solidFill>
              <a:srgbClr val="1F497D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57150" h="57150"/>
            <a:bevelB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dreamstime_1791587.jpg"/>
          <p:cNvPicPr>
            <a:picLocks noChangeAspect="1"/>
          </p:cNvPicPr>
          <p:nvPr userDrawn="1"/>
        </p:nvPicPr>
        <p:blipFill>
          <a:blip r:embed="rId3" cstate="print"/>
          <a:srcRect r="28696"/>
          <a:stretch>
            <a:fillRect/>
          </a:stretch>
        </p:blipFill>
        <p:spPr bwMode="auto">
          <a:xfrm>
            <a:off x="5390510" y="2492896"/>
            <a:ext cx="3753490" cy="323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E7F2-3681-459A-9ABB-2F48037A2284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123728" y="6597352"/>
            <a:ext cx="4968552" cy="26064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/>
          <a:p>
            <a:fld id="{4DF08F77-6E9F-45D8-B0C2-78415B5732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19AD-2040-4F74-A48B-9D886F43A839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123728" y="6597352"/>
            <a:ext cx="4968552" cy="26064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/>
          <a:p>
            <a:fld id="{4DF08F77-6E9F-45D8-B0C2-78415B5732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856" cy="720080"/>
          </a:xfrm>
        </p:spPr>
        <p:txBody>
          <a:bodyPr lIns="72000" tIns="0" rIns="36000" bIns="0">
            <a:normAutofit/>
          </a:bodyPr>
          <a:lstStyle>
            <a:lvl1pPr algn="l"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Clr>
                <a:srgbClr val="245795"/>
              </a:buClr>
              <a:defRPr sz="2800">
                <a:solidFill>
                  <a:schemeClr val="tx2"/>
                </a:solidFill>
              </a:defRPr>
            </a:lvl1pPr>
            <a:lvl2pPr>
              <a:buClr>
                <a:srgbClr val="245795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rgbClr val="245795"/>
              </a:buClr>
              <a:buFont typeface="Calibri" pitchFamily="34" charset="0"/>
              <a:buChar char="–"/>
              <a:defRPr sz="2000">
                <a:solidFill>
                  <a:schemeClr val="tx2"/>
                </a:solidFill>
              </a:defRPr>
            </a:lvl3pPr>
            <a:lvl4pPr>
              <a:buClr>
                <a:srgbClr val="245795"/>
              </a:buClr>
              <a:buFont typeface="Calibri" pitchFamily="34" charset="0"/>
              <a:buChar char="–"/>
              <a:defRPr sz="1800">
                <a:solidFill>
                  <a:schemeClr val="tx2"/>
                </a:solidFill>
              </a:defRPr>
            </a:lvl4pPr>
            <a:lvl5pPr>
              <a:buClr>
                <a:srgbClr val="245795"/>
              </a:buClr>
              <a:buFont typeface="Calibri" pitchFamily="34" charset="0"/>
              <a:buChar char="–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F403-D5E7-4314-9772-8560CB5CE486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7" name="Symbol zastępczy numeru slajdu 5"/>
          <p:cNvSpPr txBox="1">
            <a:spLocks/>
          </p:cNvSpPr>
          <p:nvPr userDrawn="1"/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08F77-6E9F-45D8-B0C2-78415B5732AC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9440-04F1-4089-8746-B6FE5C4C4B61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123728" y="6597352"/>
            <a:ext cx="4968552" cy="26064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/>
          <a:p>
            <a:fld id="{4DF08F77-6E9F-45D8-B0C2-78415B5732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92CD-AAF1-4FA1-9AFF-1AB189507FA4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123728" y="6597352"/>
            <a:ext cx="4968552" cy="26064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/>
          <a:p>
            <a:fld id="{4DF08F77-6E9F-45D8-B0C2-78415B5732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C585-33F2-46C3-BF1D-D55DB1AB24A5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2123728" y="6597352"/>
            <a:ext cx="4968552" cy="26064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/>
          <a:p>
            <a:fld id="{4DF08F77-6E9F-45D8-B0C2-78415B5732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8633-1E99-4855-A861-65D7C348D3D7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123728" y="6597352"/>
            <a:ext cx="4968552" cy="26064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/>
          <a:p>
            <a:fld id="{4DF08F77-6E9F-45D8-B0C2-78415B5732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14A6-2A61-42A3-8E5C-BBDEA1B281F9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123728" y="6597352"/>
            <a:ext cx="4968552" cy="26064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/>
          <a:p>
            <a:fld id="{4DF08F77-6E9F-45D8-B0C2-78415B5732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036E-EFFA-48DA-B307-F434BF69982F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123728" y="6597352"/>
            <a:ext cx="4968552" cy="26064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/>
          <a:p>
            <a:fld id="{4DF08F77-6E9F-45D8-B0C2-78415B5732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A514-A0A9-4366-B420-BF7647948694}" type="datetime1">
              <a:rPr lang="pl-PL" smtClean="0"/>
              <a:pPr/>
              <a:t>2014-12-15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123728" y="6597352"/>
            <a:ext cx="4968552" cy="26064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740352" y="6552000"/>
            <a:ext cx="1296144" cy="288032"/>
          </a:xfrm>
          <a:prstGeom prst="rect">
            <a:avLst/>
          </a:prstGeom>
        </p:spPr>
        <p:txBody>
          <a:bodyPr/>
          <a:lstStyle/>
          <a:p>
            <a:fld id="{4DF08F77-6E9F-45D8-B0C2-78415B5732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5400" y="116632"/>
            <a:ext cx="9133200" cy="890816"/>
          </a:xfrm>
          <a:prstGeom prst="rect">
            <a:avLst/>
          </a:prstGeom>
          <a:gradFill flip="none" rotWithShape="1">
            <a:gsLst>
              <a:gs pos="31000">
                <a:srgbClr val="1F497D"/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  <a:alpha val="80000"/>
                </a:schemeClr>
              </a:gs>
            </a:gsLst>
            <a:lin ang="2700000" scaled="1"/>
            <a:tileRect/>
          </a:gradFill>
          <a:ln w="317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57150" h="57150"/>
            <a:bevelB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13" descr="tło-pp-TVP-białe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69722" y="1979839"/>
            <a:ext cx="5004556" cy="37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15616" y="215360"/>
            <a:ext cx="777686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3" name="Picture 13" descr="tło-pp-TVP-biał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69722" y="1979839"/>
            <a:ext cx="5004556" cy="37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443BDD2-A757-4C30-8C6B-B08B080A71B3}" type="datetime1">
              <a:rPr lang="pl-PL" smtClean="0"/>
              <a:pPr/>
              <a:t>2014-12-15</a:t>
            </a:fld>
            <a:endParaRPr lang="pl-PL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388424" y="6570632"/>
            <a:ext cx="756000" cy="242744"/>
          </a:xfrm>
          <a:prstGeom prst="rect">
            <a:avLst/>
          </a:prstGeom>
          <a:gradFill flip="none" rotWithShape="1">
            <a:gsLst>
              <a:gs pos="26000">
                <a:srgbClr val="1F497D"/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9800000" scaled="0"/>
            <a:tileRect/>
          </a:gradFill>
          <a:ln w="317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 w="31750" h="31750"/>
            <a:bevelB w="254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19" name="Picture 3" descr="C:\Users\p28491\Desktop\Prezentacje\Grafika\Bez nazwy-3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52536" y="260648"/>
            <a:ext cx="1639732" cy="5078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alibri" pitchFamily="34" charset="0"/>
        <a:buChar char="–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764704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Media publiczne w Europie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finansowanie i wyniki oglądalności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Grudzień 2014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Media publiczne w Europie</a:t>
            </a:r>
            <a:br>
              <a:rPr lang="pl-PL" dirty="0" smtClean="0"/>
            </a:br>
            <a:r>
              <a:rPr lang="pl-PL" sz="2700" dirty="0" smtClean="0"/>
              <a:t>Finansowanie publiczne na 1% udziałów w widowni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7504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Dane Europejskiej Unii Nadawców – Media </a:t>
            </a:r>
            <a:r>
              <a:rPr lang="pl-PL" sz="1200" i="1" dirty="0" err="1" smtClean="0"/>
              <a:t>Intelligence</a:t>
            </a:r>
            <a:r>
              <a:rPr lang="pl-PL" sz="1200" i="1" dirty="0" smtClean="0"/>
              <a:t> Service </a:t>
            </a:r>
            <a:r>
              <a:rPr lang="pl-PL" sz="1200" i="1" dirty="0" err="1" smtClean="0"/>
              <a:t>Dataset</a:t>
            </a:r>
            <a:r>
              <a:rPr lang="pl-PL" sz="1200" i="1" dirty="0" smtClean="0"/>
              <a:t> 2014 </a:t>
            </a:r>
            <a:endParaRPr lang="pl-PL" sz="1200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7504" y="6381328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*Szwajcaria – średnia z rejonu włoskiego, francuskiego i niemieckiego ważona absolutną średnią widownią</a:t>
            </a:r>
            <a:endParaRPr lang="pl-PL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0487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Media publiczne w Europie</a:t>
            </a:r>
            <a:br>
              <a:rPr lang="pl-PL" dirty="0" smtClean="0"/>
            </a:br>
            <a:r>
              <a:rPr lang="pl-PL" sz="2200" dirty="0" smtClean="0"/>
              <a:t>Finansowanie publiczne </a:t>
            </a:r>
            <a:r>
              <a:rPr lang="pl-PL" sz="2700" dirty="0" smtClean="0"/>
              <a:t>w przeliczeniu na przeciętnego widza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7504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Dane Europejskiej Unii Nadawców – Media </a:t>
            </a:r>
            <a:r>
              <a:rPr lang="pl-PL" sz="1200" i="1" dirty="0" err="1" smtClean="0"/>
              <a:t>Intelligence</a:t>
            </a:r>
            <a:r>
              <a:rPr lang="pl-PL" sz="1200" i="1" dirty="0" smtClean="0"/>
              <a:t> Service </a:t>
            </a:r>
            <a:r>
              <a:rPr lang="pl-PL" sz="1200" i="1" dirty="0" err="1" smtClean="0"/>
              <a:t>Dataset</a:t>
            </a:r>
            <a:r>
              <a:rPr lang="pl-PL" sz="1200" i="1" dirty="0" smtClean="0"/>
              <a:t> 2014 </a:t>
            </a:r>
            <a:endParaRPr lang="pl-PL" sz="12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07504" y="6381328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*Szwajcaria – suma średniej widowni z rejonu włoskiego, francuskiego i niemieckiego</a:t>
            </a:r>
            <a:endParaRPr lang="pl-PL" sz="1200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400" dirty="0" smtClean="0"/>
              <a:t>Wartość przypadająca na „przeciętnego widza” to stosunek rocznych przychodów ze źródeł publicznych do średniej całodobowej widowni. Średnia całodobowa widownia TVP w 2013 r. wynosiła </a:t>
            </a:r>
            <a:r>
              <a:rPr lang="pl-PL" sz="1400" b="1" dirty="0" smtClean="0"/>
              <a:t>1,9 </a:t>
            </a:r>
            <a:r>
              <a:rPr lang="pl-PL" sz="1400" b="1" dirty="0" err="1" smtClean="0"/>
              <a:t>mln</a:t>
            </a:r>
            <a:r>
              <a:rPr lang="pl-PL" sz="1400" dirty="0" smtClean="0"/>
              <a:t>. Z kolei liczba widzów, którzy oglądali stację min. 15 minut dziennie wyniosła w ostatnich 12 miesiącach średnio </a:t>
            </a:r>
            <a:r>
              <a:rPr lang="pl-PL" sz="1400" b="1" dirty="0" smtClean="0"/>
              <a:t>17,8 </a:t>
            </a:r>
            <a:r>
              <a:rPr lang="pl-PL" sz="1400" b="1" dirty="0" err="1" smtClean="0"/>
              <a:t>mln</a:t>
            </a:r>
            <a:r>
              <a:rPr lang="pl-PL" sz="1400" b="1" dirty="0" smtClean="0"/>
              <a:t>.</a:t>
            </a:r>
            <a:endParaRPr lang="pl-PL" sz="1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196752"/>
            <a:ext cx="929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Media publiczne w Europie</a:t>
            </a:r>
            <a:br>
              <a:rPr lang="pl-PL" dirty="0" smtClean="0"/>
            </a:br>
            <a:r>
              <a:rPr lang="pl-PL" sz="2000" dirty="0" smtClean="0"/>
              <a:t>Całkowity koszt  działalności w przeliczeniu na przeciętnego widza</a:t>
            </a:r>
            <a:endParaRPr lang="pl-PL" sz="27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7504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Dane Europejskiej Unii Nadawców – Media </a:t>
            </a:r>
            <a:r>
              <a:rPr lang="pl-PL" sz="1200" i="1" dirty="0" err="1" smtClean="0"/>
              <a:t>Intelligence</a:t>
            </a:r>
            <a:r>
              <a:rPr lang="pl-PL" sz="1200" i="1" dirty="0" smtClean="0"/>
              <a:t> Service </a:t>
            </a:r>
            <a:r>
              <a:rPr lang="pl-PL" sz="1200" i="1" dirty="0" err="1" smtClean="0"/>
              <a:t>Dataset</a:t>
            </a:r>
            <a:r>
              <a:rPr lang="pl-PL" sz="1200" i="1" dirty="0" smtClean="0"/>
              <a:t> 2014 </a:t>
            </a:r>
            <a:endParaRPr lang="pl-PL" sz="12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07504" y="6381328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*Szwajcaria – suma średniej widowni z rejonu włoskiego, francuskiego i niemieckiego</a:t>
            </a:r>
            <a:endParaRPr lang="pl-PL" sz="12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400" dirty="0" smtClean="0"/>
              <a:t>Wartość przypadająca na „przeciętnego widza” to stosunek rocznych kosztów działalności do średniej całodobowej widowni. Średnia całodobowa widownia TVP w 2013 r. wynosiła </a:t>
            </a:r>
            <a:r>
              <a:rPr lang="pl-PL" sz="1400" b="1" dirty="0" smtClean="0"/>
              <a:t>1,9 </a:t>
            </a:r>
            <a:r>
              <a:rPr lang="pl-PL" sz="1400" b="1" dirty="0" err="1" smtClean="0"/>
              <a:t>mln</a:t>
            </a:r>
            <a:r>
              <a:rPr lang="pl-PL" sz="1400" dirty="0" smtClean="0"/>
              <a:t>. Z kolei liczba widzów, którzy oglądali stację min. 15 minut dziennie wyniosła w ostatnich 12 miesiącach sięgała średnio </a:t>
            </a:r>
            <a:r>
              <a:rPr lang="pl-PL" sz="1400" b="1" dirty="0" smtClean="0"/>
              <a:t>17,8 </a:t>
            </a:r>
            <a:r>
              <a:rPr lang="pl-PL" sz="1400" b="1" dirty="0" err="1" smtClean="0"/>
              <a:t>mln</a:t>
            </a:r>
            <a:r>
              <a:rPr lang="pl-PL" sz="1400" b="1" dirty="0" smtClean="0"/>
              <a:t>.</a:t>
            </a:r>
            <a:endParaRPr lang="pl-PL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1300163"/>
            <a:ext cx="9763126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Widzowie TVP – zasięg stacji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/>
        </p:nvGraphicFramePr>
        <p:xfrm>
          <a:off x="683568" y="1628800"/>
          <a:ext cx="7128792" cy="21798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27323"/>
                <a:gridCol w="680989"/>
                <a:gridCol w="755266"/>
                <a:gridCol w="1357554"/>
                <a:gridCol w="1151542"/>
                <a:gridCol w="1056118"/>
              </a:tblGrid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Średnia</a:t>
                      </a:r>
                      <a:r>
                        <a:rPr lang="pl-PL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liczba widzów  (mln) oglądająca:</a:t>
                      </a:r>
                      <a:endParaRPr lang="pl-PL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TVP1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TVP2</a:t>
                      </a: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Kanały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 naziemne TVP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Wszystkie</a:t>
                      </a:r>
                      <a:r>
                        <a:rPr lang="pl-PL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kanały TVP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Telewizję ogółem</a:t>
                      </a: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487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Min. 5 min. dziennie</a:t>
                      </a:r>
                      <a:endParaRPr lang="pl-PL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25,4</a:t>
                      </a:r>
                    </a:p>
                  </a:txBody>
                  <a:tcPr marL="9525" marR="9525" marT="9525" marB="0" anchor="ctr" anchorCtr="1"/>
                </a:tc>
              </a:tr>
              <a:tr h="2487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Min. 10 min dziennie</a:t>
                      </a:r>
                      <a:endParaRPr lang="pl-PL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25,2</a:t>
                      </a:r>
                    </a:p>
                  </a:txBody>
                  <a:tcPr marL="9525" marR="9525" marT="9525" marB="0" anchor="ctr" anchorCtr="1"/>
                </a:tc>
              </a:tr>
              <a:tr h="2487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Min. 15 min.</a:t>
                      </a:r>
                      <a:r>
                        <a:rPr lang="pl-PL" sz="1200" b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dziennie</a:t>
                      </a:r>
                      <a:endParaRPr lang="pl-PL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25,1</a:t>
                      </a:r>
                    </a:p>
                  </a:txBody>
                  <a:tcPr marL="9525" marR="9525" marT="9525" marB="0" anchor="ctr" anchorCtr="1"/>
                </a:tc>
              </a:tr>
              <a:tr h="2487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Min. 30 min.</a:t>
                      </a:r>
                      <a:r>
                        <a:rPr lang="pl-PL" sz="1200" b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dziennie</a:t>
                      </a:r>
                      <a:endParaRPr lang="pl-PL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24,6</a:t>
                      </a:r>
                    </a:p>
                  </a:txBody>
                  <a:tcPr marL="9525" marR="9525" marT="9525" marB="0" anchor="ctr" anchorCtr="1"/>
                </a:tc>
              </a:tr>
              <a:tr h="2487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Min. godzinę</a:t>
                      </a:r>
                      <a:r>
                        <a:rPr lang="pl-PL" sz="1200" b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dziennie</a:t>
                      </a:r>
                      <a:endParaRPr lang="pl-PL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07504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AGB Nielsen, dane za ostatnie 12 miesięcy (grudzień 2013 – listopad 2014).</a:t>
            </a:r>
            <a:endParaRPr lang="pl-PL" sz="1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Zawartość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266429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pl-PL" sz="1800" b="1" dirty="0" smtClean="0">
                <a:solidFill>
                  <a:schemeClr val="tx1"/>
                </a:solidFill>
              </a:rPr>
              <a:t>Przedstawione informacje:</a:t>
            </a:r>
          </a:p>
          <a:p>
            <a:pPr marL="514350" indent="-514350">
              <a:buAutoNum type="alphaLcParenR"/>
            </a:pPr>
            <a:r>
              <a:rPr lang="pl-PL" sz="1800" dirty="0" smtClean="0">
                <a:solidFill>
                  <a:schemeClr val="tx1"/>
                </a:solidFill>
              </a:rPr>
              <a:t>Dane przychodowe i wyniki oglądalności w ujęciu tabelarycznym</a:t>
            </a:r>
          </a:p>
          <a:p>
            <a:pPr marL="514350" indent="-514350">
              <a:buAutoNum type="alphaLcParenR"/>
            </a:pPr>
            <a:r>
              <a:rPr lang="pl-PL" sz="1800" dirty="0" smtClean="0">
                <a:solidFill>
                  <a:schemeClr val="tx1"/>
                </a:solidFill>
              </a:rPr>
              <a:t>Wyniki oglądalności – udziały i absolutna wielkość widowni - wykresy</a:t>
            </a:r>
          </a:p>
          <a:p>
            <a:pPr marL="514350" indent="-514350">
              <a:buAutoNum type="alphaLcParenR"/>
            </a:pPr>
            <a:r>
              <a:rPr lang="pl-PL" sz="1800" dirty="0" smtClean="0">
                <a:solidFill>
                  <a:schemeClr val="tx1"/>
                </a:solidFill>
              </a:rPr>
              <a:t>Zestawienie przychodów ze źródeł publicznych i udziałów w widowni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pl-PL" sz="1800" dirty="0" smtClean="0">
                <a:solidFill>
                  <a:schemeClr val="tx1"/>
                </a:solidFill>
              </a:rPr>
              <a:t>Zestawienie całkowitych kosztów i udziałów w widowni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pl-PL" sz="1800" dirty="0" smtClean="0">
                <a:solidFill>
                  <a:schemeClr val="tx1"/>
                </a:solidFill>
              </a:rPr>
              <a:t>Koszt w przeliczeniu na 1% udziałów w widowni i na przeciętnego widza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pl-PL" sz="1800" dirty="0" smtClean="0">
                <a:solidFill>
                  <a:schemeClr val="tx1"/>
                </a:solidFill>
              </a:rPr>
              <a:t>Widzowie kanałów TVP – zasięg stacji Spółki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AutoNum type="alphaLcParenR"/>
            </a:pPr>
            <a:endParaRPr lang="pl-PL" dirty="0" smtClean="0"/>
          </a:p>
          <a:p>
            <a:pPr marL="514350" indent="-514350">
              <a:buAutoNum type="alphaLcParenR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4005064"/>
            <a:ext cx="828092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Dane</a:t>
            </a:r>
          </a:p>
          <a:p>
            <a:pPr algn="just"/>
            <a:r>
              <a:rPr lang="pl-PL" sz="1600" dirty="0" smtClean="0"/>
              <a:t>Większość przedstawionych nadawców prowadzi jednocześnie działalność telewizyjną i radiową. Przedstawione </a:t>
            </a:r>
            <a:r>
              <a:rPr lang="pl-PL" sz="1600" b="1" dirty="0" smtClean="0"/>
              <a:t>dane finansowe dotyczą całej organizacji łącznie (zarówno telewizji, jak i radia</a:t>
            </a:r>
            <a:r>
              <a:rPr lang="pl-PL" sz="1600" dirty="0" smtClean="0"/>
              <a:t> – jeśli takie oferuje). </a:t>
            </a:r>
            <a:r>
              <a:rPr lang="pl-PL" sz="1600" b="1" dirty="0" smtClean="0"/>
              <a:t>Wyniki oglądalności (widownia i udziały w rynku) dotyczą zaś wyłącznie stacji telewizyjnych. </a:t>
            </a:r>
            <a:r>
              <a:rPr lang="pl-PL" sz="1600" dirty="0" smtClean="0"/>
              <a:t>Liczbę analizowanych stacji dla każdego medium przedstawiają slajdy 3-4.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Media publiczne w Europie w 2013 r.</a:t>
            </a:r>
            <a:br>
              <a:rPr lang="pl-PL" sz="2800" dirty="0" smtClean="0"/>
            </a:br>
            <a:r>
              <a:rPr lang="pl-PL" sz="1800" dirty="0" smtClean="0"/>
              <a:t>Wyniki finansowe i oglądalności – cz. I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07504" y="1124744"/>
          <a:ext cx="8856985" cy="48441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65283"/>
                <a:gridCol w="726762"/>
                <a:gridCol w="1032291"/>
                <a:gridCol w="1102044"/>
                <a:gridCol w="965570"/>
                <a:gridCol w="885557"/>
                <a:gridCol w="959354"/>
                <a:gridCol w="960062"/>
                <a:gridCol w="960062"/>
              </a:tblGrid>
              <a:tr h="928868"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Kraj</a:t>
                      </a:r>
                      <a:endParaRPr lang="pl-PL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Medium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Działalność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Liczba analizowanych kanałów TV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</a:rPr>
                        <a:t>Średnie dzienne udziały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</a:rPr>
                        <a:t>Średnia widownia (tys.)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Roczne</a:t>
                      </a:r>
                      <a:r>
                        <a:rPr lang="pl-PL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fin. Publiczne (mln zł)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Całkowite</a:t>
                      </a:r>
                      <a:r>
                        <a:rPr lang="pl-PL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roczne przychody (mln zł)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Całkowite</a:t>
                      </a:r>
                      <a:r>
                        <a:rPr lang="pl-PL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roczne koszty (mln zł)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Niemcy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3 292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23 101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26 993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27 301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W. Brytania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BBC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      2 988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21 018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25 054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23 383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Francja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France Televisions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2 572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10 509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12 827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13 511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Włochy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RAI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4 059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7 375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10 760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10 980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Niemcy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ZDF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1 841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7 432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8 677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8 555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Szwajcaria Francuska*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err="1">
                          <a:solidFill>
                            <a:srgbClr val="0F243E"/>
                          </a:solidFill>
                          <a:latin typeface="Calibri"/>
                        </a:rPr>
                        <a:t>SRG-SSR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           49    </a:t>
                      </a:r>
                    </a:p>
                  </a:txBody>
                  <a:tcPr marL="9525" marR="9525" marT="9525" marB="0" anchor="ctr" anchorCtr="1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F243E"/>
                          </a:solidFill>
                          <a:latin typeface="Calibri"/>
                          <a:ea typeface="+mn-ea"/>
                          <a:cs typeface="+mn-cs"/>
                        </a:rPr>
                        <a:t>        4 174    </a:t>
                      </a:r>
                    </a:p>
                  </a:txBody>
                  <a:tcPr marL="9525" marR="9525" marT="9525" marB="0" anchor="ctr" anchorCtr="1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5 511    </a:t>
                      </a:r>
                    </a:p>
                  </a:txBody>
                  <a:tcPr marL="9525" marR="9525" marT="9525" marB="0" anchor="ctr" anchorCtr="1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        5 447    </a:t>
                      </a:r>
                    </a:p>
                  </a:txBody>
                  <a:tcPr marL="9525" marR="9525" marT="9525" marB="0" anchor="ctr" anchorCtr="1"/>
                </a:tc>
              </a:tr>
              <a:tr h="2487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F243E"/>
                          </a:solidFill>
                          <a:latin typeface="Calibri"/>
                          <a:ea typeface="+mn-ea"/>
                          <a:cs typeface="+mn-cs"/>
                        </a:rPr>
                        <a:t>Szwajcaria Niemiecka*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0" i="0" u="none" strike="noStrike" kern="1200" dirty="0" err="1">
                          <a:solidFill>
                            <a:srgbClr val="0F243E"/>
                          </a:solidFill>
                          <a:latin typeface="Calibri"/>
                          <a:ea typeface="+mn-ea"/>
                          <a:cs typeface="+mn-cs"/>
                        </a:rPr>
                        <a:t>SRG-SSR</a:t>
                      </a:r>
                      <a:endParaRPr lang="pl-PL" sz="1200" b="0" i="0" u="none" strike="noStrike" kern="1200" dirty="0">
                        <a:solidFill>
                          <a:srgbClr val="0F243E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0" i="0" u="none" strike="noStrike" kern="1200" dirty="0" smtClean="0">
                          <a:solidFill>
                            <a:srgbClr val="0F243E"/>
                          </a:solidFill>
                          <a:latin typeface="Calibri"/>
                          <a:ea typeface="+mn-ea"/>
                          <a:cs typeface="+mn-cs"/>
                        </a:rPr>
                        <a:t>radio i TV</a:t>
                      </a:r>
                      <a:endParaRPr lang="pl-PL" sz="1200" b="0" i="0" u="none" strike="noStrike" kern="1200" dirty="0">
                        <a:solidFill>
                          <a:srgbClr val="0F243E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F243E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F243E"/>
                          </a:solidFill>
                          <a:latin typeface="Calibri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 anchorCtr="1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F243E"/>
                          </a:solidFill>
                          <a:latin typeface="Calibri"/>
                          <a:ea typeface="+mn-ea"/>
                          <a:cs typeface="+mn-cs"/>
                        </a:rPr>
                        <a:t>         132    </a:t>
                      </a:r>
                    </a:p>
                  </a:txBody>
                  <a:tcPr marL="9525" marR="9525" marT="9525" marB="0" anchor="ctr" anchorCtr="1"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Szwajcaria Włoska*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SRG-SSR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           12    </a:t>
                      </a:r>
                    </a:p>
                  </a:txBody>
                  <a:tcPr marL="9525" marR="9525" marT="9525" marB="0" anchor="ctr" anchorCtr="1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1932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ORF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302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2 586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4 234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4 208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Hiszpania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RTVE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1 241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3 351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3 597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4 032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Holandia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NPO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668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2 461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3 503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3 902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Norwegia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NRK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207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2 797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2 865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2 871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Dania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210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2 089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2 355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2 183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Szwecja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SVT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357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1 957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2 121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        2 143   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07504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Dane Europejskiej Unii Nadawców – Media </a:t>
            </a:r>
            <a:r>
              <a:rPr lang="pl-PL" sz="1200" i="1" dirty="0" err="1" smtClean="0"/>
              <a:t>Intelligence</a:t>
            </a:r>
            <a:r>
              <a:rPr lang="pl-PL" sz="1200" i="1" dirty="0" smtClean="0"/>
              <a:t> Service </a:t>
            </a:r>
            <a:r>
              <a:rPr lang="pl-PL" sz="1200" i="1" dirty="0" err="1" smtClean="0"/>
              <a:t>Dataset</a:t>
            </a:r>
            <a:r>
              <a:rPr lang="pl-PL" sz="1200" i="1" dirty="0" smtClean="0"/>
              <a:t> 2014 </a:t>
            </a:r>
            <a:endParaRPr lang="pl-PL" sz="1200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7504" y="638132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 Dane o widowni są dostępne dla poszczególnych kantonów w Szwajcarii, dane przychodowe zaś – dla całego kraju</a:t>
            </a:r>
            <a:endParaRPr lang="pl-PL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Media publiczne w Europie w 2013 r.</a:t>
            </a:r>
            <a:br>
              <a:rPr lang="pl-PL" sz="2800" dirty="0" smtClean="0"/>
            </a:br>
            <a:r>
              <a:rPr lang="pl-PL" sz="1800" dirty="0" smtClean="0"/>
              <a:t>Wyniki finansowe i oglądalności – cz. II (ciąg dalszy)</a:t>
            </a: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856985" cy="44448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65283"/>
                <a:gridCol w="726762"/>
                <a:gridCol w="996023"/>
                <a:gridCol w="1138312"/>
                <a:gridCol w="965570"/>
                <a:gridCol w="885557"/>
                <a:gridCol w="959354"/>
                <a:gridCol w="960062"/>
                <a:gridCol w="960062"/>
              </a:tblGrid>
              <a:tr h="928868"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Kraj</a:t>
                      </a:r>
                      <a:endParaRPr lang="pl-PL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Medium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Działalność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Liczba analizowanych kanałów TV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</a:rPr>
                        <a:t>Średnie dzienne udziały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</a:rPr>
                        <a:t>Średnia widownia (tys.)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Roczne</a:t>
                      </a:r>
                      <a:r>
                        <a:rPr lang="pl-PL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fin. Publiczne (mln zł)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Całkowite</a:t>
                      </a:r>
                      <a:r>
                        <a:rPr lang="pl-PL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roczne przychody (mln zł)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Całkowite</a:t>
                      </a:r>
                      <a:r>
                        <a:rPr lang="pl-PL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roczne koszty (mln zł)</a:t>
                      </a:r>
                      <a:endParaRPr lang="pl-PL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Finlandia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YLE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259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1 911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1 970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1 949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Belgia Flamandzka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VRT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282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1 236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1 885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1 866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1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Polska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TVP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1 858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348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1 508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1 518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Irlandia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115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766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1 376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1 379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Belgia Francuska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RTBF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121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962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1 359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1 351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Węgry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MTVA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270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989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1 284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1 151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Czechy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415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968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1 097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1 084    </a:t>
                      </a:r>
                    </a:p>
                  </a:txBody>
                  <a:tcPr marL="9525" marR="9525" marT="9525" marB="0" anchor="b"/>
                </a:tc>
              </a:tr>
              <a:tr h="282217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Portugalia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RTP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340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816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983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875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Słowacja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RTVS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88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401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422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425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Serbia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RTS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337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146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234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270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Bułgaria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BNT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81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151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166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170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Estonia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ERR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34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121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128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125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Litwa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LRT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F243E"/>
                          </a:solidFill>
                          <a:latin typeface="Calibri"/>
                        </a:rPr>
                        <a:t>radio i TV</a:t>
                      </a:r>
                      <a:endParaRPr lang="pl-PL" sz="1200" b="0" i="0" u="none" strike="noStrike" dirty="0">
                        <a:solidFill>
                          <a:srgbClr val="0F243E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38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  60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  88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  86    </a:t>
                      </a:r>
                    </a:p>
                  </a:txBody>
                  <a:tcPr marL="9525" marR="9525" marT="9525" marB="0" anchor="b"/>
                </a:tc>
              </a:tr>
              <a:tr h="24874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Łotwa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LTV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TV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35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  53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F243E"/>
                          </a:solidFill>
                          <a:latin typeface="Calibri"/>
                        </a:rPr>
                        <a:t>             68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F243E"/>
                          </a:solidFill>
                          <a:latin typeface="Calibri"/>
                        </a:rPr>
                        <a:t>             68   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07504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Dane Europejskiej Unii Nadawców – Media </a:t>
            </a:r>
            <a:r>
              <a:rPr lang="pl-PL" sz="1200" i="1" dirty="0" err="1" smtClean="0"/>
              <a:t>Intelligence</a:t>
            </a:r>
            <a:r>
              <a:rPr lang="pl-PL" sz="1200" i="1" dirty="0" smtClean="0"/>
              <a:t> Service </a:t>
            </a:r>
            <a:r>
              <a:rPr lang="pl-PL" sz="1200" i="1" dirty="0" err="1" smtClean="0"/>
              <a:t>Dataset</a:t>
            </a:r>
            <a:r>
              <a:rPr lang="pl-PL" sz="1200" i="1" dirty="0" smtClean="0"/>
              <a:t> 2014 </a:t>
            </a:r>
            <a:endParaRPr lang="pl-PL" sz="1200" i="1" dirty="0"/>
          </a:p>
        </p:txBody>
      </p:sp>
      <p:sp>
        <p:nvSpPr>
          <p:cNvPr id="6" name="Prostokąt zaokrąglony 5"/>
          <p:cNvSpPr/>
          <p:nvPr/>
        </p:nvSpPr>
        <p:spPr>
          <a:xfrm>
            <a:off x="107504" y="2708920"/>
            <a:ext cx="8856984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Media publiczne w Europie – oglądalność</a:t>
            </a:r>
            <a:endParaRPr lang="pl-PL" dirty="0"/>
          </a:p>
        </p:txBody>
      </p:sp>
      <p:pic>
        <p:nvPicPr>
          <p:cNvPr id="2050" name="Picture 2" descr="http://upload.wikimedia.org/wikipedia/commons/thumb/3/32/TVP_logo.svg/418px-TVP_logo.svg.png"/>
          <p:cNvPicPr>
            <a:picLocks noChangeAspect="1" noChangeArrowheads="1"/>
          </p:cNvPicPr>
          <p:nvPr/>
        </p:nvPicPr>
        <p:blipFill>
          <a:blip r:embed="rId2" cstate="print"/>
          <a:srcRect l="28937" r="29465" b="41847"/>
          <a:stretch>
            <a:fillRect/>
          </a:stretch>
        </p:blipFill>
        <p:spPr bwMode="auto">
          <a:xfrm>
            <a:off x="1763688" y="4509120"/>
            <a:ext cx="451686" cy="216024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0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Dane Europejskiej Unii Nadawców – Media </a:t>
            </a:r>
            <a:r>
              <a:rPr lang="pl-PL" sz="1200" i="1" dirty="0" err="1" smtClean="0"/>
              <a:t>Intelligence</a:t>
            </a:r>
            <a:r>
              <a:rPr lang="pl-PL" sz="1200" i="1" dirty="0" smtClean="0"/>
              <a:t> Service </a:t>
            </a:r>
            <a:r>
              <a:rPr lang="pl-PL" sz="1200" i="1" dirty="0" err="1" smtClean="0"/>
              <a:t>Dataset</a:t>
            </a:r>
            <a:r>
              <a:rPr lang="pl-PL" sz="1200" i="1" dirty="0" smtClean="0"/>
              <a:t> 2014 </a:t>
            </a:r>
            <a:endParaRPr lang="pl-PL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53526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6" y="3777183"/>
            <a:ext cx="9153526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Media publiczne w Europie</a:t>
            </a:r>
            <a:br>
              <a:rPr lang="pl-PL" dirty="0" smtClean="0"/>
            </a:br>
            <a:r>
              <a:rPr lang="pl-PL" sz="2200" dirty="0" smtClean="0"/>
              <a:t>Finansowanie publiczne i udziały w 2013 r.</a:t>
            </a:r>
            <a:endParaRPr lang="pl-PL" dirty="0"/>
          </a:p>
        </p:txBody>
      </p:sp>
      <p:pic>
        <p:nvPicPr>
          <p:cNvPr id="2050" name="Picture 2" descr="http://upload.wikimedia.org/wikipedia/commons/thumb/3/32/TVP_logo.svg/418px-TVP_logo.svg.png"/>
          <p:cNvPicPr>
            <a:picLocks noChangeAspect="1" noChangeArrowheads="1"/>
          </p:cNvPicPr>
          <p:nvPr/>
        </p:nvPicPr>
        <p:blipFill>
          <a:blip r:embed="rId2" cstate="print"/>
          <a:srcRect l="28937" r="29465" b="41847"/>
          <a:stretch>
            <a:fillRect/>
          </a:stretch>
        </p:blipFill>
        <p:spPr bwMode="auto">
          <a:xfrm>
            <a:off x="3635896" y="4437112"/>
            <a:ext cx="301125" cy="14401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6309320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*Szwajcaria – średnia z rejonu włoskiego, francuskiego i niemieckiego ważona absolutną średnią widownią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Dane Europejskiej Unii Nadawców – Media </a:t>
            </a:r>
            <a:r>
              <a:rPr lang="pl-PL" sz="1200" i="1" dirty="0" err="1" smtClean="0"/>
              <a:t>Intelligence</a:t>
            </a:r>
            <a:r>
              <a:rPr lang="pl-PL" sz="1200" i="1" dirty="0" smtClean="0"/>
              <a:t> Service </a:t>
            </a:r>
            <a:r>
              <a:rPr lang="pl-PL" sz="1200" i="1" dirty="0" err="1" smtClean="0"/>
              <a:t>Dataset</a:t>
            </a:r>
            <a:r>
              <a:rPr lang="pl-PL" sz="1200" i="1" dirty="0" smtClean="0"/>
              <a:t> 2014 </a:t>
            </a:r>
            <a:endParaRPr lang="pl-PL" sz="12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0487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 smtClean="0"/>
              <a:t>Finansowanie publiczne i udziały w 2013 r. – organizacje prowadzące działalność wyłącznie telewizyjną (bez radia)</a:t>
            </a:r>
          </a:p>
        </p:txBody>
      </p:sp>
      <p:pic>
        <p:nvPicPr>
          <p:cNvPr id="2050" name="Picture 2" descr="http://upload.wikimedia.org/wikipedia/commons/thumb/3/32/TVP_logo.svg/418px-TVP_logo.svg.png"/>
          <p:cNvPicPr>
            <a:picLocks noChangeAspect="1" noChangeArrowheads="1"/>
          </p:cNvPicPr>
          <p:nvPr/>
        </p:nvPicPr>
        <p:blipFill>
          <a:blip r:embed="rId2" cstate="print"/>
          <a:srcRect l="28937" r="29465" b="41847"/>
          <a:stretch>
            <a:fillRect/>
          </a:stretch>
        </p:blipFill>
        <p:spPr bwMode="auto">
          <a:xfrm>
            <a:off x="5148064" y="2492896"/>
            <a:ext cx="432048" cy="20663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07504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Dane Europejskiej Unii Nadawców – Media </a:t>
            </a:r>
            <a:r>
              <a:rPr lang="pl-PL" sz="1200" i="1" dirty="0" err="1" smtClean="0"/>
              <a:t>Intelligence</a:t>
            </a:r>
            <a:r>
              <a:rPr lang="pl-PL" sz="1200" i="1" dirty="0" smtClean="0"/>
              <a:t> Service </a:t>
            </a:r>
            <a:r>
              <a:rPr lang="pl-PL" sz="1200" i="1" dirty="0" err="1" smtClean="0"/>
              <a:t>Dataset</a:t>
            </a:r>
            <a:r>
              <a:rPr lang="pl-PL" sz="1200" i="1" dirty="0" smtClean="0"/>
              <a:t> 2014 </a:t>
            </a:r>
            <a:endParaRPr lang="pl-PL" sz="1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1609725"/>
            <a:ext cx="73818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Media publiczne w Europie</a:t>
            </a:r>
            <a:br>
              <a:rPr lang="pl-PL" dirty="0" smtClean="0"/>
            </a:br>
            <a:r>
              <a:rPr lang="pl-PL" sz="2200" dirty="0" smtClean="0"/>
              <a:t>Całkowity koszt działalności i udziały w 2013 r.</a:t>
            </a:r>
            <a:endParaRPr lang="pl-PL" dirty="0"/>
          </a:p>
        </p:txBody>
      </p:sp>
      <p:pic>
        <p:nvPicPr>
          <p:cNvPr id="2050" name="Picture 2" descr="http://upload.wikimedia.org/wikipedia/commons/thumb/3/32/TVP_logo.svg/418px-TVP_logo.svg.png"/>
          <p:cNvPicPr>
            <a:picLocks noChangeAspect="1" noChangeArrowheads="1"/>
          </p:cNvPicPr>
          <p:nvPr/>
        </p:nvPicPr>
        <p:blipFill>
          <a:blip r:embed="rId2" cstate="print"/>
          <a:srcRect l="28937" r="29465" b="41847"/>
          <a:stretch>
            <a:fillRect/>
          </a:stretch>
        </p:blipFill>
        <p:spPr bwMode="auto">
          <a:xfrm>
            <a:off x="3635896" y="4293096"/>
            <a:ext cx="360040" cy="17219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07504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Dane Europejskiej Unii Nadawców – Media </a:t>
            </a:r>
            <a:r>
              <a:rPr lang="pl-PL" sz="1200" i="1" dirty="0" err="1" smtClean="0"/>
              <a:t>Intelligence</a:t>
            </a:r>
            <a:r>
              <a:rPr lang="pl-PL" sz="1200" i="1" dirty="0" smtClean="0"/>
              <a:t> Service </a:t>
            </a:r>
            <a:r>
              <a:rPr lang="pl-PL" sz="1200" i="1" dirty="0" err="1" smtClean="0"/>
              <a:t>Dataset</a:t>
            </a:r>
            <a:r>
              <a:rPr lang="pl-PL" sz="1200" i="1" dirty="0" smtClean="0"/>
              <a:t> 2014 </a:t>
            </a:r>
            <a:endParaRPr lang="pl-PL" sz="1200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7504" y="6381328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*Szwajcaria – średnia z rejonu włoskiego, francuskiego i niemieckiego ważona absolutną średnią widownią</a:t>
            </a:r>
            <a:endParaRPr lang="pl-PL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0487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Całkowity koszt działalności i udziały w 2013 r. – organizacje prowadzące działalność wyłącznie telewizyjną (bez radia)</a:t>
            </a:r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7504" y="6581001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Źródło: Dane Europejskiej Unii Nadawców – Media </a:t>
            </a:r>
            <a:r>
              <a:rPr lang="pl-PL" sz="1200" i="1" dirty="0" err="1" smtClean="0"/>
              <a:t>Intelligence</a:t>
            </a:r>
            <a:r>
              <a:rPr lang="pl-PL" sz="1200" i="1" dirty="0" smtClean="0"/>
              <a:t> Service </a:t>
            </a:r>
            <a:r>
              <a:rPr lang="pl-PL" sz="1200" i="1" dirty="0" err="1" smtClean="0"/>
              <a:t>Dataset</a:t>
            </a:r>
            <a:r>
              <a:rPr lang="pl-PL" sz="1200" i="1" dirty="0" smtClean="0"/>
              <a:t> 2014 </a:t>
            </a:r>
            <a:endParaRPr lang="pl-PL" sz="12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428750"/>
            <a:ext cx="7610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VP Blue">
  <a:themeElements>
    <a:clrScheme name="TVP">
      <a:dk1>
        <a:srgbClr val="0F243E"/>
      </a:dk1>
      <a:lt1>
        <a:srgbClr val="FFFFFF"/>
      </a:lt1>
      <a:dk2>
        <a:srgbClr val="000000"/>
      </a:dk2>
      <a:lt2>
        <a:srgbClr val="FFFFFF"/>
      </a:lt2>
      <a:accent1>
        <a:srgbClr val="002060"/>
      </a:accent1>
      <a:accent2>
        <a:srgbClr val="FF6F0D"/>
      </a:accent2>
      <a:accent3>
        <a:srgbClr val="FFD319"/>
      </a:accent3>
      <a:accent4>
        <a:srgbClr val="2525FF"/>
      </a:accent4>
      <a:accent5>
        <a:srgbClr val="FF0D0D"/>
      </a:accent5>
      <a:accent6>
        <a:srgbClr val="7030A0"/>
      </a:accent6>
      <a:hlink>
        <a:srgbClr val="CCCCFF"/>
      </a:hlink>
      <a:folHlink>
        <a:srgbClr val="B2B2B2"/>
      </a:folHlink>
    </a:clrScheme>
    <a:fontScheme name="TVP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20179</TotalTime>
  <Words>1176</Words>
  <Application>Microsoft Office PowerPoint</Application>
  <PresentationFormat>Pokaz na ekranie (4:3)</PresentationFormat>
  <Paragraphs>344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TVP Blue</vt:lpstr>
      <vt:lpstr>Slajd 1</vt:lpstr>
      <vt:lpstr>Zawartość prezentacji</vt:lpstr>
      <vt:lpstr>Media publiczne w Europie w 2013 r. Wyniki finansowe i oglądalności – cz. I</vt:lpstr>
      <vt:lpstr>Media publiczne w Europie w 2013 r. Wyniki finansowe i oglądalności – cz. II (ciąg dalszy)</vt:lpstr>
      <vt:lpstr>Media publiczne w Europie – oglądalność</vt:lpstr>
      <vt:lpstr>Media publiczne w Europie Finansowanie publiczne i udziały w 2013 r.</vt:lpstr>
      <vt:lpstr>Finansowanie publiczne i udziały w 2013 r. – organizacje prowadzące działalność wyłącznie telewizyjną (bez radia)</vt:lpstr>
      <vt:lpstr>Media publiczne w Europie Całkowity koszt działalności i udziały w 2013 r.</vt:lpstr>
      <vt:lpstr>Całkowity koszt działalności i udziały w 2013 r. – organizacje prowadzące działalność wyłącznie telewizyjną (bez radia)</vt:lpstr>
      <vt:lpstr>Media publiczne w Europie Finansowanie publiczne na 1% udziałów w widowni</vt:lpstr>
      <vt:lpstr>Media publiczne w Europie Finansowanie publiczne w przeliczeniu na przeciętnego widza</vt:lpstr>
      <vt:lpstr>Media publiczne w Europie Całkowity koszt  działalności w przeliczeniu na przeciętnego widza</vt:lpstr>
      <vt:lpstr>Widzowie TVP – zasięg stacji</vt:lpstr>
    </vt:vector>
  </TitlesOfParts>
  <Company>Telewizja Polska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p28403</dc:creator>
  <cp:lastModifiedBy> </cp:lastModifiedBy>
  <cp:revision>1602</cp:revision>
  <dcterms:created xsi:type="dcterms:W3CDTF">2012-02-21T12:35:27Z</dcterms:created>
  <dcterms:modified xsi:type="dcterms:W3CDTF">2014-12-15T15:43:30Z</dcterms:modified>
</cp:coreProperties>
</file>